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3">
  <p:sldMasterIdLst>
    <p:sldMasterId id="2147483661" r:id="rId1"/>
    <p:sldMasterId id="2147484459" r:id="rId2"/>
  </p:sldMasterIdLst>
  <p:notesMasterIdLst>
    <p:notesMasterId r:id="rId50"/>
  </p:notesMasterIdLst>
  <p:handoutMasterIdLst>
    <p:handoutMasterId r:id="rId51"/>
  </p:handoutMasterIdLst>
  <p:sldIdLst>
    <p:sldId id="261" r:id="rId3"/>
    <p:sldId id="348" r:id="rId4"/>
    <p:sldId id="349" r:id="rId5"/>
    <p:sldId id="438" r:id="rId6"/>
    <p:sldId id="350" r:id="rId7"/>
    <p:sldId id="360" r:id="rId8"/>
    <p:sldId id="366" r:id="rId9"/>
    <p:sldId id="367" r:id="rId10"/>
    <p:sldId id="368" r:id="rId11"/>
    <p:sldId id="369" r:id="rId12"/>
    <p:sldId id="370" r:id="rId13"/>
    <p:sldId id="371" r:id="rId14"/>
    <p:sldId id="372" r:id="rId15"/>
    <p:sldId id="373" r:id="rId16"/>
    <p:sldId id="375" r:id="rId17"/>
    <p:sldId id="453" r:id="rId18"/>
    <p:sldId id="379" r:id="rId19"/>
    <p:sldId id="385" r:id="rId20"/>
    <p:sldId id="398" r:id="rId21"/>
    <p:sldId id="427" r:id="rId22"/>
    <p:sldId id="428" r:id="rId23"/>
    <p:sldId id="429" r:id="rId24"/>
    <p:sldId id="430" r:id="rId25"/>
    <p:sldId id="403" r:id="rId26"/>
    <p:sldId id="404" r:id="rId27"/>
    <p:sldId id="405" r:id="rId28"/>
    <p:sldId id="434" r:id="rId29"/>
    <p:sldId id="393" r:id="rId30"/>
    <p:sldId id="449" r:id="rId31"/>
    <p:sldId id="411" r:id="rId32"/>
    <p:sldId id="413" r:id="rId33"/>
    <p:sldId id="451" r:id="rId34"/>
    <p:sldId id="387" r:id="rId35"/>
    <p:sldId id="458" r:id="rId36"/>
    <p:sldId id="356" r:id="rId37"/>
    <p:sldId id="394" r:id="rId38"/>
    <p:sldId id="388" r:id="rId39"/>
    <p:sldId id="354" r:id="rId40"/>
    <p:sldId id="455" r:id="rId41"/>
    <p:sldId id="415" r:id="rId42"/>
    <p:sldId id="417" r:id="rId43"/>
    <p:sldId id="390" r:id="rId44"/>
    <p:sldId id="391" r:id="rId45"/>
    <p:sldId id="392" r:id="rId46"/>
    <p:sldId id="439" r:id="rId47"/>
    <p:sldId id="447" r:id="rId48"/>
    <p:sldId id="358" r:id="rId49"/>
  </p:sldIdLst>
  <p:sldSz cx="9144000" cy="6858000" type="screen4x3"/>
  <p:notesSz cx="6794500" cy="9931400"/>
  <p:defaultTextStyle>
    <a:defPPr>
      <a:defRPr lang="en-US"/>
    </a:defPPr>
    <a:lvl1pPr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1pPr>
    <a:lvl2pPr marL="4572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2pPr>
    <a:lvl3pPr marL="9144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3pPr>
    <a:lvl4pPr marL="13716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4pPr>
    <a:lvl5pPr marL="18288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5pPr>
    <a:lvl6pPr marL="22860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6pPr>
    <a:lvl7pPr marL="27432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7pPr>
    <a:lvl8pPr marL="32004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8pPr>
    <a:lvl9pPr marL="36576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66FF"/>
    <a:srgbClr val="FFFFFF"/>
    <a:srgbClr val="FF3300"/>
    <a:srgbClr val="91ADCB"/>
    <a:srgbClr val="B0C4DA"/>
    <a:srgbClr val="9CB5D0"/>
    <a:srgbClr val="99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086" autoAdjust="0"/>
  </p:normalViewPr>
  <p:slideViewPr>
    <p:cSldViewPr>
      <p:cViewPr>
        <p:scale>
          <a:sx n="80" d="100"/>
          <a:sy n="80" d="100"/>
        </p:scale>
        <p:origin x="-1522" y="-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15165D92-827A-44C3-8F5C-5BADE1B7D11B}" type="datetimeFigureOut">
              <a:rPr lang="en-US" smtClean="0"/>
              <a:pPr/>
              <a:t>11/25/2018</a:t>
            </a:fld>
            <a:endParaRPr lang="en-US"/>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67479042-D3CD-439E-B9B0-FB36159EB2F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125" cy="497047"/>
          </a:xfrm>
          <a:prstGeom prst="rect">
            <a:avLst/>
          </a:prstGeom>
        </p:spPr>
        <p:txBody>
          <a:bodyPr vert="horz" lIns="91440" tIns="45720" rIns="91440" bIns="45720" rtlCol="0"/>
          <a:lstStyle>
            <a:lvl1pPr algn="l">
              <a:defRPr sz="1200">
                <a:ea typeface="ヒラギノ角ゴ ProN W3" charset="0"/>
                <a:cs typeface="ヒラギノ角ゴ ProN W3" charset="0"/>
              </a:defRPr>
            </a:lvl1pPr>
          </a:lstStyle>
          <a:p>
            <a:pPr>
              <a:defRPr/>
            </a:pPr>
            <a:endParaRPr lang="el-GR" dirty="0"/>
          </a:p>
        </p:txBody>
      </p:sp>
      <p:sp>
        <p:nvSpPr>
          <p:cNvPr id="3" name="Date Placeholder 2"/>
          <p:cNvSpPr>
            <a:spLocks noGrp="1"/>
          </p:cNvSpPr>
          <p:nvPr>
            <p:ph type="dt" idx="1"/>
          </p:nvPr>
        </p:nvSpPr>
        <p:spPr>
          <a:xfrm>
            <a:off x="3848788" y="0"/>
            <a:ext cx="2944124" cy="497047"/>
          </a:xfrm>
          <a:prstGeom prst="rect">
            <a:avLst/>
          </a:prstGeom>
        </p:spPr>
        <p:txBody>
          <a:bodyPr vert="horz" lIns="91440" tIns="45720" rIns="91440" bIns="45720" rtlCol="0"/>
          <a:lstStyle>
            <a:lvl1pPr algn="r">
              <a:defRPr sz="1200">
                <a:ea typeface="ヒラギノ角ゴ ProN W3" charset="0"/>
                <a:cs typeface="ヒラギノ角ゴ ProN W3" charset="0"/>
              </a:defRPr>
            </a:lvl1pPr>
          </a:lstStyle>
          <a:p>
            <a:pPr>
              <a:defRPr/>
            </a:pPr>
            <a:fld id="{F683CC3C-E640-4530-B13E-04F58B2D76D3}" type="datetimeFigureOut">
              <a:rPr lang="el-GR"/>
              <a:pPr>
                <a:defRPr/>
              </a:pPr>
              <a:t>25/11/2018</a:t>
            </a:fld>
            <a:endParaRPr lang="el-GR"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Notes Placeholder 4"/>
          <p:cNvSpPr>
            <a:spLocks noGrp="1"/>
          </p:cNvSpPr>
          <p:nvPr>
            <p:ph type="body" sz="quarter" idx="3"/>
          </p:nvPr>
        </p:nvSpPr>
        <p:spPr>
          <a:xfrm>
            <a:off x="679291" y="4717972"/>
            <a:ext cx="5435918" cy="44686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9432766"/>
            <a:ext cx="2944125" cy="497047"/>
          </a:xfrm>
          <a:prstGeom prst="rect">
            <a:avLst/>
          </a:prstGeom>
        </p:spPr>
        <p:txBody>
          <a:bodyPr vert="horz" lIns="91440" tIns="45720" rIns="91440" bIns="45720" rtlCol="0" anchor="b"/>
          <a:lstStyle>
            <a:lvl1pPr algn="l">
              <a:defRPr sz="1200">
                <a:ea typeface="ヒラギノ角ゴ ProN W3" charset="0"/>
                <a:cs typeface="ヒラギノ角ゴ ProN W3" charset="0"/>
              </a:defRPr>
            </a:lvl1pPr>
          </a:lstStyle>
          <a:p>
            <a:pPr>
              <a:defRPr/>
            </a:pPr>
            <a:endParaRPr lang="el-GR" dirty="0"/>
          </a:p>
        </p:txBody>
      </p:sp>
      <p:sp>
        <p:nvSpPr>
          <p:cNvPr id="7" name="Slide Number Placeholder 6"/>
          <p:cNvSpPr>
            <a:spLocks noGrp="1"/>
          </p:cNvSpPr>
          <p:nvPr>
            <p:ph type="sldNum" sz="quarter" idx="5"/>
          </p:nvPr>
        </p:nvSpPr>
        <p:spPr>
          <a:xfrm>
            <a:off x="3848788" y="9432766"/>
            <a:ext cx="2944124" cy="497047"/>
          </a:xfrm>
          <a:prstGeom prst="rect">
            <a:avLst/>
          </a:prstGeom>
        </p:spPr>
        <p:txBody>
          <a:bodyPr vert="horz" lIns="91440" tIns="45720" rIns="91440" bIns="45720" rtlCol="0" anchor="b"/>
          <a:lstStyle>
            <a:lvl1pPr algn="r">
              <a:defRPr sz="1200">
                <a:ea typeface="ヒラギノ角ゴ ProN W3" charset="0"/>
                <a:cs typeface="ヒラギノ角ゴ ProN W3" charset="0"/>
              </a:defRPr>
            </a:lvl1pPr>
          </a:lstStyle>
          <a:p>
            <a:pPr>
              <a:defRPr/>
            </a:pPr>
            <a:fld id="{D152F51A-CFA0-4E68-87F1-AD711E950C0B}" type="slidenum">
              <a:rPr lang="el-GR"/>
              <a:pPr>
                <a:defRPr/>
              </a:pPr>
              <a:t>‹#›</a:t>
            </a:fld>
            <a:endParaRPr lang="el-GR" dirty="0"/>
          </a:p>
        </p:txBody>
      </p:sp>
    </p:spTree>
    <p:extLst>
      <p:ext uri="{BB962C8B-B14F-4D97-AF65-F5344CB8AC3E}">
        <p14:creationId xmlns:p14="http://schemas.microsoft.com/office/powerpoint/2010/main" xmlns="" val="3995803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152F51A-CFA0-4E68-87F1-AD711E950C0B}" type="slidenum">
              <a:rPr lang="el-GR" smtClean="0"/>
              <a:pPr>
                <a:defRPr/>
              </a:pPr>
              <a:t>1</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7938" y="279400"/>
            <a:ext cx="1943100" cy="65786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528638" y="279400"/>
            <a:ext cx="5676900" cy="657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4" descr="ihu_logo_c_en.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6786563" y="0"/>
            <a:ext cx="2063750" cy="1008063"/>
          </a:xfrm>
          <a:prstGeom prst="rect">
            <a:avLst/>
          </a:prstGeom>
          <a:noFill/>
          <a:ln w="9525">
            <a:noFill/>
            <a:miter lim="800000"/>
            <a:headEnd/>
            <a:tailEnd/>
          </a:ln>
        </p:spPr>
      </p:pic>
      <p:sp>
        <p:nvSpPr>
          <p:cNvPr id="5" name="TextBox 5"/>
          <p:cNvSpPr txBox="1"/>
          <p:nvPr userDrawn="1"/>
        </p:nvSpPr>
        <p:spPr>
          <a:xfrm>
            <a:off x="8572500" y="6550025"/>
            <a:ext cx="428625" cy="307975"/>
          </a:xfrm>
          <a:prstGeom prst="rect">
            <a:avLst/>
          </a:prstGeom>
          <a:noFill/>
        </p:spPr>
        <p:txBody>
          <a:bodyPr>
            <a:spAutoFit/>
          </a:bodyPr>
          <a:lstStyle/>
          <a:p>
            <a:pPr>
              <a:defRPr/>
            </a:pPr>
            <a:fld id="{99FDA608-8E3A-4E29-B108-2D8EEA351F5D}" type="slidenum">
              <a:rPr lang="en-GB" sz="1400">
                <a:solidFill>
                  <a:srgbClr val="000099"/>
                </a:solidFill>
                <a:latin typeface="Calibri" pitchFamily="34" charset="0"/>
                <a:cs typeface="Calibri" pitchFamily="34" charset="0"/>
              </a:rPr>
              <a:pPr>
                <a:defRPr/>
              </a:pPr>
              <a:t>‹#›</a:t>
            </a:fld>
            <a:endParaRPr lang="en-GB" dirty="0">
              <a:solidFill>
                <a:srgbClr val="000099"/>
              </a:solidFill>
              <a:latin typeface="Calibri" pitchFamily="34" charset="0"/>
              <a:cs typeface="Calibri" pitchFamily="34" charset="0"/>
            </a:endParaRPr>
          </a:p>
        </p:txBody>
      </p:sp>
      <p:sp>
        <p:nvSpPr>
          <p:cNvPr id="2" name="Title 1"/>
          <p:cNvSpPr>
            <a:spLocks noGrp="1"/>
          </p:cNvSpPr>
          <p:nvPr>
            <p:ph type="title"/>
          </p:nvPr>
        </p:nvSpPr>
        <p:spPr>
          <a:xfrm>
            <a:off x="571472" y="285728"/>
            <a:ext cx="7772400" cy="989013"/>
          </a:xfrm>
        </p:spPr>
        <p:txBody>
          <a:bodyPr/>
          <a:lstStyle/>
          <a:p>
            <a:r>
              <a:rPr lang="en-US" dirty="0" smtClean="0"/>
              <a:t>Click to edit Master title style</a:t>
            </a:r>
            <a:endParaRPr lang="el-GR" dirty="0"/>
          </a:p>
        </p:txBody>
      </p:sp>
      <p:sp>
        <p:nvSpPr>
          <p:cNvPr id="3" name="Content Placeholder 2"/>
          <p:cNvSpPr>
            <a:spLocks noGrp="1"/>
          </p:cNvSpPr>
          <p:nvPr>
            <p:ph idx="1"/>
          </p:nvPr>
        </p:nvSpPr>
        <p:spPr>
          <a:xfrm>
            <a:off x="571472" y="1268413"/>
            <a:ext cx="7772400" cy="4803793"/>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descr="ihu_logo_c_en.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6786563" y="0"/>
            <a:ext cx="2063750" cy="1008063"/>
          </a:xfrm>
          <a:prstGeom prst="rect">
            <a:avLst/>
          </a:prstGeom>
          <a:noFill/>
          <a:ln w="9525">
            <a:noFill/>
            <a:miter lim="800000"/>
            <a:headEnd/>
            <a:tailEnd/>
          </a:ln>
        </p:spPr>
      </p:pic>
      <p:sp>
        <p:nvSpPr>
          <p:cNvPr id="6" name="TextBox 5"/>
          <p:cNvSpPr txBox="1"/>
          <p:nvPr userDrawn="1"/>
        </p:nvSpPr>
        <p:spPr>
          <a:xfrm>
            <a:off x="8572500" y="6550025"/>
            <a:ext cx="428625" cy="307975"/>
          </a:xfrm>
          <a:prstGeom prst="rect">
            <a:avLst/>
          </a:prstGeom>
          <a:noFill/>
        </p:spPr>
        <p:txBody>
          <a:bodyPr>
            <a:spAutoFit/>
          </a:bodyPr>
          <a:lstStyle/>
          <a:p>
            <a:pPr>
              <a:defRPr/>
            </a:pPr>
            <a:fld id="{80C8E22A-D7F9-4989-B2BC-EF937873AC3A}" type="slidenum">
              <a:rPr lang="en-GB" sz="1400">
                <a:solidFill>
                  <a:srgbClr val="000099"/>
                </a:solidFill>
                <a:latin typeface="Calibri" pitchFamily="34" charset="0"/>
                <a:cs typeface="Calibri" pitchFamily="34" charset="0"/>
              </a:rPr>
              <a:pPr>
                <a:defRPr/>
              </a:pPr>
              <a:t>‹#›</a:t>
            </a:fld>
            <a:endParaRPr lang="en-GB" dirty="0">
              <a:solidFill>
                <a:srgbClr val="000099"/>
              </a:solidFill>
              <a:latin typeface="Calibri" pitchFamily="34" charset="0"/>
              <a:cs typeface="Calibri" pitchFamily="34" charset="0"/>
            </a:endParaRPr>
          </a:p>
        </p:txBody>
      </p:sp>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528638" y="1268413"/>
            <a:ext cx="3810000" cy="558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491038" y="1268413"/>
            <a:ext cx="3810000" cy="558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descr="ihu_logo_c_en.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6786563" y="0"/>
            <a:ext cx="2063750" cy="1008063"/>
          </a:xfrm>
          <a:prstGeom prst="rect">
            <a:avLst/>
          </a:prstGeom>
          <a:noFill/>
          <a:ln w="9525">
            <a:noFill/>
            <a:miter lim="800000"/>
            <a:headEnd/>
            <a:tailEnd/>
          </a:ln>
        </p:spPr>
      </p:pic>
      <p:sp>
        <p:nvSpPr>
          <p:cNvPr id="8" name="TextBox 5"/>
          <p:cNvSpPr txBox="1"/>
          <p:nvPr userDrawn="1"/>
        </p:nvSpPr>
        <p:spPr>
          <a:xfrm>
            <a:off x="8572500" y="6550025"/>
            <a:ext cx="428625" cy="307975"/>
          </a:xfrm>
          <a:prstGeom prst="rect">
            <a:avLst/>
          </a:prstGeom>
          <a:noFill/>
        </p:spPr>
        <p:txBody>
          <a:bodyPr>
            <a:spAutoFit/>
          </a:bodyPr>
          <a:lstStyle/>
          <a:p>
            <a:pPr>
              <a:defRPr/>
            </a:pPr>
            <a:fld id="{4957D55D-25E9-4370-87AD-245A378442C7}" type="slidenum">
              <a:rPr lang="en-GB" sz="1400">
                <a:solidFill>
                  <a:srgbClr val="000099"/>
                </a:solidFill>
                <a:latin typeface="Calibri" pitchFamily="34" charset="0"/>
                <a:cs typeface="Calibri" pitchFamily="34" charset="0"/>
              </a:rPr>
              <a:pPr>
                <a:defRPr/>
              </a:pPr>
              <a:t>‹#›</a:t>
            </a:fld>
            <a:endParaRPr lang="en-GB" dirty="0">
              <a:solidFill>
                <a:srgbClr val="000099"/>
              </a:solidFill>
              <a:latin typeface="Calibri" pitchFamily="34" charset="0"/>
              <a:cs typeface="Calibri" pitchFamily="34" charset="0"/>
            </a:endParaRP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7" name="Picture 3" descr="ihu_logo_c_en.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6786563" y="0"/>
            <a:ext cx="2063750" cy="1008063"/>
          </a:xfrm>
          <a:prstGeom prst="rect">
            <a:avLst/>
          </a:prstGeom>
          <a:noFill/>
          <a:ln w="9525">
            <a:noFill/>
            <a:miter lim="800000"/>
            <a:headEnd/>
            <a:tailEnd/>
          </a:ln>
        </p:spPr>
      </p:pic>
      <p:sp>
        <p:nvSpPr>
          <p:cNvPr id="8" name="TextBox 5"/>
          <p:cNvSpPr txBox="1"/>
          <p:nvPr userDrawn="1"/>
        </p:nvSpPr>
        <p:spPr>
          <a:xfrm>
            <a:off x="8572500" y="6550025"/>
            <a:ext cx="428625" cy="307975"/>
          </a:xfrm>
          <a:prstGeom prst="rect">
            <a:avLst/>
          </a:prstGeom>
          <a:noFill/>
        </p:spPr>
        <p:txBody>
          <a:bodyPr>
            <a:spAutoFit/>
          </a:bodyPr>
          <a:lstStyle/>
          <a:p>
            <a:pPr>
              <a:defRPr/>
            </a:pPr>
            <a:fld id="{4957D55D-25E9-4370-87AD-245A378442C7}" type="slidenum">
              <a:rPr lang="en-GB" sz="1400">
                <a:solidFill>
                  <a:srgbClr val="000099"/>
                </a:solidFill>
                <a:latin typeface="Calibri" pitchFamily="34" charset="0"/>
                <a:cs typeface="Calibri" pitchFamily="34" charset="0"/>
              </a:rPr>
              <a:pPr>
                <a:defRPr/>
              </a:pPr>
              <a:t>‹#›</a:t>
            </a:fld>
            <a:endParaRPr lang="en-GB" dirty="0">
              <a:solidFill>
                <a:srgbClr val="000099"/>
              </a:solidFill>
              <a:latin typeface="Calibri" pitchFamily="34" charset="0"/>
              <a:cs typeface="Calibri" pitchFamily="34" charset="0"/>
            </a:endParaRP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528638" y="1268413"/>
            <a:ext cx="3810000" cy="558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491038" y="1268413"/>
            <a:ext cx="3810000" cy="558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528638" y="279400"/>
            <a:ext cx="7772400" cy="989013"/>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Arial" pitchFamily="34" charset="0"/>
              </a:rPr>
              <a:t>Click to edit Master title style</a:t>
            </a:r>
          </a:p>
        </p:txBody>
      </p:sp>
      <p:sp>
        <p:nvSpPr>
          <p:cNvPr id="14338" name="Rectangle 2"/>
          <p:cNvSpPr>
            <a:spLocks noGrp="1" noChangeArrowheads="1"/>
          </p:cNvSpPr>
          <p:nvPr>
            <p:ph type="body" idx="1"/>
          </p:nvPr>
        </p:nvSpPr>
        <p:spPr bwMode="auto">
          <a:xfrm>
            <a:off x="528638" y="1268413"/>
            <a:ext cx="7772400" cy="5589587"/>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Arial" pitchFamily="34" charset="0"/>
              </a:rPr>
              <a:t>Click to edit Master text styles</a:t>
            </a:r>
          </a:p>
          <a:p>
            <a:pPr lvl="1"/>
            <a:r>
              <a:rPr lang="en-US" smtClean="0">
                <a:sym typeface="Arial" pitchFamily="34" charset="0"/>
              </a:rPr>
              <a:t>Second level</a:t>
            </a:r>
          </a:p>
          <a:p>
            <a:pPr lvl="2"/>
            <a:r>
              <a:rPr lang="en-US" smtClean="0">
                <a:sym typeface="Arial" pitchFamily="34" charset="0"/>
              </a:rPr>
              <a:t>Third level</a:t>
            </a:r>
          </a:p>
          <a:p>
            <a:pPr lvl="3"/>
            <a:r>
              <a:rPr lang="en-US" smtClean="0">
                <a:sym typeface="Arial" pitchFamily="34" charset="0"/>
              </a:rPr>
              <a:t>Fourth level</a:t>
            </a:r>
          </a:p>
          <a:p>
            <a:pPr lvl="4"/>
            <a:r>
              <a:rPr lang="en-US" smtClean="0">
                <a:sym typeface="Arial" pitchFamily="34" charset="0"/>
              </a:rPr>
              <a:t>Fifth level</a:t>
            </a:r>
          </a:p>
        </p:txBody>
      </p:sp>
      <p:pic>
        <p:nvPicPr>
          <p:cNvPr id="4100" name="Picture 3" descr="ihu_logo_c_en.jpg"/>
          <p:cNvPicPr>
            <a:picLocks noChangeAspect="1"/>
          </p:cNvPicPr>
          <p:nvPr/>
        </p:nvPicPr>
        <p:blipFill>
          <a:blip r:embed="rId13" cstate="print">
            <a:clrChange>
              <a:clrFrom>
                <a:srgbClr val="FFFFFF"/>
              </a:clrFrom>
              <a:clrTo>
                <a:srgbClr val="FFFFFF">
                  <a:alpha val="0"/>
                </a:srgbClr>
              </a:clrTo>
            </a:clrChange>
          </a:blip>
          <a:srcRect/>
          <a:stretch>
            <a:fillRect/>
          </a:stretch>
        </p:blipFill>
        <p:spPr bwMode="auto">
          <a:xfrm>
            <a:off x="6786563" y="0"/>
            <a:ext cx="2063750" cy="10080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14337"/>
                                        </p:tgtEl>
                                        <p:attrNameLst>
                                          <p:attrName>style.visibility</p:attrName>
                                        </p:attrNameLst>
                                      </p:cBhvr>
                                      <p:to>
                                        <p:strVal val="visible"/>
                                      </p:to>
                                    </p:set>
                                    <p:animEffect transition="in" filter="box(out)">
                                      <p:cBhvr>
                                        <p:cTn id="7" dur="500"/>
                                        <p:tgtEl>
                                          <p:spTgt spid="14337"/>
                                        </p:tgtEl>
                                      </p:cBhvr>
                                    </p:animEffect>
                                  </p:childTnLst>
                                </p:cTn>
                              </p:par>
                            </p:childTnLst>
                          </p:cTn>
                        </p:par>
                        <p:par>
                          <p:cTn id="8" fill="hold">
                            <p:stCondLst>
                              <p:cond delay="1500"/>
                            </p:stCondLst>
                            <p:childTnLst>
                              <p:par>
                                <p:cTn id="9" presetID="39510016" presetClass="entr" presetSubtype="39609640" fill="hold" grpId="0" nodeType="afterEffect">
                                  <p:stCondLst>
                                    <p:cond delay="500"/>
                                  </p:stCondLst>
                                  <p:childTnLst>
                                    <p:set>
                                      <p:cBhvr>
                                        <p:cTn id="10" dur="1" fill="hold">
                                          <p:stCondLst>
                                            <p:cond delay="499"/>
                                          </p:stCondLst>
                                        </p:cTn>
                                        <p:tgtEl>
                                          <p:spTgt spid="14338">
                                            <p:txEl>
                                              <p:pRg st="0" end="0"/>
                                            </p:txEl>
                                          </p:spTgt>
                                        </p:tgtEl>
                                        <p:attrNameLst>
                                          <p:attrName>style.visibility</p:attrName>
                                        </p:attrNameLst>
                                      </p:cBhvr>
                                      <p:to>
                                        <p:strVal val="visible"/>
                                      </p:to>
                                    </p:set>
                                  </p:childTnLst>
                                </p:cTn>
                              </p:par>
                            </p:childTnLst>
                          </p:cTn>
                        </p:par>
                        <p:par>
                          <p:cTn id="11" fill="hold">
                            <p:stCondLst>
                              <p:cond delay="2500"/>
                            </p:stCondLst>
                            <p:childTnLst>
                              <p:par>
                                <p:cTn id="12" presetID="39510016" presetClass="entr" presetSubtype="39609640" fill="hold" grpId="0" nodeType="afterEffect">
                                  <p:stCondLst>
                                    <p:cond delay="500"/>
                                  </p:stCondLst>
                                  <p:childTnLst>
                                    <p:set>
                                      <p:cBhvr>
                                        <p:cTn id="13" dur="1" fill="hold">
                                          <p:stCondLst>
                                            <p:cond delay="499"/>
                                          </p:stCondLst>
                                        </p:cTn>
                                        <p:tgtEl>
                                          <p:spTgt spid="14338">
                                            <p:txEl>
                                              <p:pRg st="1" end="1"/>
                                            </p:txEl>
                                          </p:spTgt>
                                        </p:tgtEl>
                                        <p:attrNameLst>
                                          <p:attrName>style.visibility</p:attrName>
                                        </p:attrNameLst>
                                      </p:cBhvr>
                                      <p:to>
                                        <p:strVal val="visible"/>
                                      </p:to>
                                    </p:set>
                                  </p:childTnLst>
                                </p:cTn>
                              </p:par>
                            </p:childTnLst>
                          </p:cTn>
                        </p:par>
                        <p:par>
                          <p:cTn id="14" fill="hold">
                            <p:stCondLst>
                              <p:cond delay="3500"/>
                            </p:stCondLst>
                            <p:childTnLst>
                              <p:par>
                                <p:cTn id="15" presetID="39510016" presetClass="entr" presetSubtype="39609640" fill="hold" grpId="0" nodeType="afterEffect">
                                  <p:stCondLst>
                                    <p:cond delay="500"/>
                                  </p:stCondLst>
                                  <p:childTnLst>
                                    <p:set>
                                      <p:cBhvr>
                                        <p:cTn id="16" dur="1" fill="hold">
                                          <p:stCondLst>
                                            <p:cond delay="499"/>
                                          </p:stCondLst>
                                        </p:cTn>
                                        <p:tgtEl>
                                          <p:spTgt spid="14338">
                                            <p:txEl>
                                              <p:pRg st="2" end="2"/>
                                            </p:txEl>
                                          </p:spTgt>
                                        </p:tgtEl>
                                        <p:attrNameLst>
                                          <p:attrName>style.visibility</p:attrName>
                                        </p:attrNameLst>
                                      </p:cBhvr>
                                      <p:to>
                                        <p:strVal val="visible"/>
                                      </p:to>
                                    </p:set>
                                  </p:childTnLst>
                                </p:cTn>
                              </p:par>
                            </p:childTnLst>
                          </p:cTn>
                        </p:par>
                        <p:par>
                          <p:cTn id="17" fill="hold">
                            <p:stCondLst>
                              <p:cond delay="4500"/>
                            </p:stCondLst>
                            <p:childTnLst>
                              <p:par>
                                <p:cTn id="18" presetID="39510016" presetClass="entr" presetSubtype="39609640" fill="hold" grpId="0" nodeType="afterEffect">
                                  <p:stCondLst>
                                    <p:cond delay="500"/>
                                  </p:stCondLst>
                                  <p:childTnLst>
                                    <p:set>
                                      <p:cBhvr>
                                        <p:cTn id="19" dur="1" fill="hold">
                                          <p:stCondLst>
                                            <p:cond delay="499"/>
                                          </p:stCondLst>
                                        </p:cTn>
                                        <p:tgtEl>
                                          <p:spTgt spid="14338">
                                            <p:txEl>
                                              <p:pRg st="3" end="3"/>
                                            </p:txEl>
                                          </p:spTgt>
                                        </p:tgtEl>
                                        <p:attrNameLst>
                                          <p:attrName>style.visibility</p:attrName>
                                        </p:attrNameLst>
                                      </p:cBhvr>
                                      <p:to>
                                        <p:strVal val="visible"/>
                                      </p:to>
                                    </p:set>
                                  </p:childTnLst>
                                </p:cTn>
                              </p:par>
                            </p:childTnLst>
                          </p:cTn>
                        </p:par>
                        <p:par>
                          <p:cTn id="20" fill="hold">
                            <p:stCondLst>
                              <p:cond delay="5500"/>
                            </p:stCondLst>
                            <p:childTnLst>
                              <p:par>
                                <p:cTn id="21" presetID="39510016" presetClass="entr" presetSubtype="39609640" fill="hold" grpId="0" nodeType="afterEffect">
                                  <p:stCondLst>
                                    <p:cond delay="500"/>
                                  </p:stCondLst>
                                  <p:childTnLst>
                                    <p:set>
                                      <p:cBhvr>
                                        <p:cTn id="22" dur="1" fill="hold">
                                          <p:stCondLst>
                                            <p:cond delay="499"/>
                                          </p:stCondLst>
                                        </p:cTn>
                                        <p:tgtEl>
                                          <p:spTgt spid="143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utoUpdateAnimBg="0"/>
      <p:bldP spid="14338" grpId="0" build="p" bldLvl="5" autoUpdateAnimBg="0" advAuto="500">
        <p:tmplLst>
          <p:tmpl lvl="1">
            <p:tnLst>
              <p:par>
                <p:cTn presetID="39510016" presetClass="entr" presetSubtype="39609640" fill="hold" nodeType="afterEffect">
                  <p:stCondLst>
                    <p:cond delay="500"/>
                  </p:stCondLst>
                  <p:childTnLst>
                    <p:set>
                      <p:cBhvr>
                        <p:cTn dur="1" fill="hold">
                          <p:stCondLst>
                            <p:cond delay="499"/>
                          </p:stCondLst>
                        </p:cTn>
                        <p:tgtEl>
                          <p:spTgt spid="14338"/>
                        </p:tgtEl>
                        <p:attrNameLst>
                          <p:attrName>style.visibility</p:attrName>
                        </p:attrNameLst>
                      </p:cBhvr>
                      <p:to>
                        <p:strVal val="visible"/>
                      </p:to>
                    </p:set>
                  </p:childTnLst>
                </p:cTn>
              </p:par>
            </p:tnLst>
          </p:tmpl>
          <p:tmpl lvl="2">
            <p:tnLst>
              <p:par>
                <p:cTn presetID="39510016" presetClass="entr" presetSubtype="39609640" fill="hold" nodeType="afterEffect">
                  <p:stCondLst>
                    <p:cond delay="500"/>
                  </p:stCondLst>
                  <p:childTnLst>
                    <p:set>
                      <p:cBhvr>
                        <p:cTn dur="1" fill="hold">
                          <p:stCondLst>
                            <p:cond delay="499"/>
                          </p:stCondLst>
                        </p:cTn>
                        <p:tgtEl>
                          <p:spTgt spid="14338"/>
                        </p:tgtEl>
                        <p:attrNameLst>
                          <p:attrName>style.visibility</p:attrName>
                        </p:attrNameLst>
                      </p:cBhvr>
                      <p:to>
                        <p:strVal val="visible"/>
                      </p:to>
                    </p:set>
                  </p:childTnLst>
                </p:cTn>
              </p:par>
            </p:tnLst>
          </p:tmpl>
          <p:tmpl lvl="3">
            <p:tnLst>
              <p:par>
                <p:cTn presetID="39510016" presetClass="entr" presetSubtype="39609640" fill="hold" nodeType="afterEffect">
                  <p:stCondLst>
                    <p:cond delay="500"/>
                  </p:stCondLst>
                  <p:childTnLst>
                    <p:set>
                      <p:cBhvr>
                        <p:cTn dur="1" fill="hold">
                          <p:stCondLst>
                            <p:cond delay="499"/>
                          </p:stCondLst>
                        </p:cTn>
                        <p:tgtEl>
                          <p:spTgt spid="14338"/>
                        </p:tgtEl>
                        <p:attrNameLst>
                          <p:attrName>style.visibility</p:attrName>
                        </p:attrNameLst>
                      </p:cBhvr>
                      <p:to>
                        <p:strVal val="visible"/>
                      </p:to>
                    </p:set>
                  </p:childTnLst>
                </p:cTn>
              </p:par>
            </p:tnLst>
          </p:tmpl>
          <p:tmpl lvl="4">
            <p:tnLst>
              <p:par>
                <p:cTn presetID="39510016" presetClass="entr" presetSubtype="39609640" fill="hold" nodeType="afterEffect">
                  <p:stCondLst>
                    <p:cond delay="500"/>
                  </p:stCondLst>
                  <p:childTnLst>
                    <p:set>
                      <p:cBhvr>
                        <p:cTn dur="1" fill="hold">
                          <p:stCondLst>
                            <p:cond delay="499"/>
                          </p:stCondLst>
                        </p:cTn>
                        <p:tgtEl>
                          <p:spTgt spid="14338"/>
                        </p:tgtEl>
                        <p:attrNameLst>
                          <p:attrName>style.visibility</p:attrName>
                        </p:attrNameLst>
                      </p:cBhvr>
                      <p:to>
                        <p:strVal val="visible"/>
                      </p:to>
                    </p:set>
                  </p:childTnLst>
                </p:cTn>
              </p:par>
            </p:tnLst>
          </p:tmpl>
          <p:tmpl lvl="5">
            <p:tnLst>
              <p:par>
                <p:cTn presetID="39510016" presetClass="entr" presetSubtype="39609640" fill="hold" nodeType="afterEffect">
                  <p:stCondLst>
                    <p:cond delay="500"/>
                  </p:stCondLst>
                  <p:childTnLst>
                    <p:set>
                      <p:cBhvr>
                        <p:cTn dur="1" fill="hold">
                          <p:stCondLst>
                            <p:cond delay="499"/>
                          </p:stCondLst>
                        </p:cTn>
                        <p:tgtEl>
                          <p:spTgt spid="14338"/>
                        </p:tgtEl>
                        <p:attrNameLst>
                          <p:attrName>style.visibility</p:attrName>
                        </p:attrNameLst>
                      </p:cBhvr>
                      <p:to>
                        <p:strVal val="visible"/>
                      </p:to>
                    </p:set>
                  </p:childTnLst>
                </p:cTn>
              </p:par>
            </p:tnLst>
          </p:tmpl>
        </p:tmplLst>
      </p:bldP>
    </p:bldLst>
  </p:timing>
  <p:hf sldNum="0" hdr="0" ftr="0"/>
  <p:txStyles>
    <p:titleStyle>
      <a:lvl1pPr algn="l" rtl="0" eaLnBrk="0" fontAlgn="base" hangingPunct="0">
        <a:lnSpc>
          <a:spcPts val="4800"/>
        </a:lnSpc>
        <a:spcBef>
          <a:spcPct val="0"/>
        </a:spcBef>
        <a:spcAft>
          <a:spcPct val="0"/>
        </a:spcAft>
        <a:defRPr sz="3600" b="1">
          <a:solidFill>
            <a:srgbClr val="0066CC"/>
          </a:solidFill>
          <a:latin typeface="+mj-lt"/>
          <a:ea typeface="+mj-ea"/>
          <a:cs typeface="+mj-cs"/>
          <a:sym typeface="Arial" pitchFamily="34" charset="0"/>
        </a:defRPr>
      </a:lvl1pPr>
      <a:lvl2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2pPr>
      <a:lvl3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3pPr>
      <a:lvl4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4pPr>
      <a:lvl5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5pPr>
      <a:lvl6pPr marL="4572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6pPr>
      <a:lvl7pPr marL="9144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7pPr>
      <a:lvl8pPr marL="13716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8pPr>
      <a:lvl9pPr marL="18288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9pPr>
    </p:titleStyle>
    <p:bodyStyle>
      <a:lvl1pPr marL="342900" indent="-342900" algn="l" rtl="0" eaLnBrk="0" fontAlgn="base" hangingPunct="0">
        <a:lnSpc>
          <a:spcPts val="3600"/>
        </a:lnSpc>
        <a:spcBef>
          <a:spcPts val="600"/>
        </a:spcBef>
        <a:spcAft>
          <a:spcPct val="0"/>
        </a:spcAft>
        <a:buSzPct val="100000"/>
        <a:buFont typeface="Arial" pitchFamily="34" charset="0"/>
        <a:buChar char="•"/>
        <a:defRPr sz="2800">
          <a:solidFill>
            <a:schemeClr val="tx1"/>
          </a:solidFill>
          <a:latin typeface="+mn-lt"/>
          <a:ea typeface="+mn-ea"/>
          <a:cs typeface="+mn-cs"/>
          <a:sym typeface="Arial" pitchFamily="34" charset="0"/>
        </a:defRPr>
      </a:lvl1pPr>
      <a:lvl2pPr marL="742950" indent="-285750" algn="l" rtl="0" eaLnBrk="0" fontAlgn="base" hangingPunct="0">
        <a:spcBef>
          <a:spcPts val="600"/>
        </a:spcBef>
        <a:spcAft>
          <a:spcPct val="0"/>
        </a:spcAft>
        <a:buSzPct val="100000"/>
        <a:buFont typeface="Arial" pitchFamily="34" charset="0"/>
        <a:buChar char="–"/>
        <a:defRPr sz="2800">
          <a:solidFill>
            <a:schemeClr val="tx1"/>
          </a:solidFill>
          <a:latin typeface="+mn-lt"/>
          <a:ea typeface="+mn-ea"/>
          <a:cs typeface="+mn-cs"/>
          <a:sym typeface="Arial" pitchFamily="34" charset="0"/>
        </a:defRPr>
      </a:lvl2pPr>
      <a:lvl3pPr marL="1143000" indent="-228600" algn="l" rtl="0" eaLnBrk="0" fontAlgn="base" hangingPunct="0">
        <a:spcBef>
          <a:spcPts val="600"/>
        </a:spcBef>
        <a:spcAft>
          <a:spcPct val="0"/>
        </a:spcAft>
        <a:buSzPct val="100000"/>
        <a:buFont typeface="Arial" pitchFamily="34" charset="0"/>
        <a:buChar char="•"/>
        <a:defRPr sz="2400">
          <a:solidFill>
            <a:schemeClr val="tx1"/>
          </a:solidFill>
          <a:latin typeface="+mn-lt"/>
          <a:ea typeface="+mn-ea"/>
          <a:cs typeface="+mn-cs"/>
          <a:sym typeface="Arial" pitchFamily="34" charset="0"/>
        </a:defRPr>
      </a:lvl3pPr>
      <a:lvl4pPr marL="1600200" indent="-228600" algn="l" rtl="0" eaLnBrk="0" fontAlgn="base" hangingPunct="0">
        <a:spcBef>
          <a:spcPts val="500"/>
        </a:spcBef>
        <a:spcAft>
          <a:spcPct val="0"/>
        </a:spcAft>
        <a:buSzPct val="100000"/>
        <a:buFont typeface="Arial" pitchFamily="34" charset="0"/>
        <a:buChar char="–"/>
        <a:defRPr sz="2000">
          <a:solidFill>
            <a:schemeClr val="tx1"/>
          </a:solidFill>
          <a:latin typeface="+mn-lt"/>
          <a:ea typeface="+mn-ea"/>
          <a:cs typeface="+mn-cs"/>
          <a:sym typeface="Arial" pitchFamily="34" charset="0"/>
        </a:defRPr>
      </a:lvl4pPr>
      <a:lvl5pPr marL="2057400" indent="-228600" algn="l" rtl="0" eaLnBrk="0" fontAlgn="base" hangingPunct="0">
        <a:spcBef>
          <a:spcPts val="500"/>
        </a:spcBef>
        <a:spcAft>
          <a:spcPct val="0"/>
        </a:spcAft>
        <a:buSzPct val="100000"/>
        <a:buFont typeface="Arial" pitchFamily="34" charset="0"/>
        <a:buChar char="»"/>
        <a:defRPr sz="2000">
          <a:solidFill>
            <a:schemeClr val="tx1"/>
          </a:solidFill>
          <a:latin typeface="+mn-lt"/>
          <a:ea typeface="+mn-ea"/>
          <a:cs typeface="+mn-cs"/>
          <a:sym typeface="Arial" pitchFamily="34" charset="0"/>
        </a:defRPr>
      </a:lvl5pPr>
      <a:lvl6pPr marL="25146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718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290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862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528638" y="279400"/>
            <a:ext cx="7772400" cy="989013"/>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Arial" pitchFamily="34" charset="0"/>
              </a:rPr>
              <a:t>Click to edit Master title style</a:t>
            </a:r>
          </a:p>
        </p:txBody>
      </p:sp>
      <p:sp>
        <p:nvSpPr>
          <p:cNvPr id="6147" name="Rectangle 2"/>
          <p:cNvSpPr>
            <a:spLocks noGrp="1" noChangeArrowheads="1"/>
          </p:cNvSpPr>
          <p:nvPr>
            <p:ph type="body" idx="1"/>
          </p:nvPr>
        </p:nvSpPr>
        <p:spPr bwMode="auto">
          <a:xfrm>
            <a:off x="528638" y="1268413"/>
            <a:ext cx="7772400" cy="5589587"/>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Arial" pitchFamily="34" charset="0"/>
              </a:rPr>
              <a:t>Click to edit Master text styles</a:t>
            </a:r>
          </a:p>
          <a:p>
            <a:pPr lvl="1"/>
            <a:r>
              <a:rPr lang="en-US" smtClean="0">
                <a:sym typeface="Arial" pitchFamily="34" charset="0"/>
              </a:rPr>
              <a:t>Second level</a:t>
            </a:r>
          </a:p>
          <a:p>
            <a:pPr lvl="2"/>
            <a:r>
              <a:rPr lang="en-US" smtClean="0">
                <a:sym typeface="Arial" pitchFamily="34" charset="0"/>
              </a:rPr>
              <a:t>Third level</a:t>
            </a:r>
          </a:p>
          <a:p>
            <a:pPr lvl="3"/>
            <a:r>
              <a:rPr lang="en-US" smtClean="0">
                <a:sym typeface="Arial" pitchFamily="34" charset="0"/>
              </a:rPr>
              <a:t>Fourth level</a:t>
            </a:r>
          </a:p>
          <a:p>
            <a:pPr lvl="4"/>
            <a:r>
              <a:rPr lang="en-US" smtClean="0">
                <a:sym typeface="Arial" pitchFamily="34" charset="0"/>
              </a:rPr>
              <a:t>Fifth level</a:t>
            </a:r>
          </a:p>
        </p:txBody>
      </p:sp>
      <p:sp>
        <p:nvSpPr>
          <p:cNvPr id="4" name="TextBox 3"/>
          <p:cNvSpPr txBox="1"/>
          <p:nvPr/>
        </p:nvSpPr>
        <p:spPr>
          <a:xfrm>
            <a:off x="8572500" y="6550025"/>
            <a:ext cx="428625" cy="307975"/>
          </a:xfrm>
          <a:prstGeom prst="rect">
            <a:avLst/>
          </a:prstGeom>
          <a:noFill/>
        </p:spPr>
        <p:txBody>
          <a:bodyPr>
            <a:spAutoFit/>
          </a:bodyPr>
          <a:lstStyle/>
          <a:p>
            <a:pPr>
              <a:defRPr/>
            </a:pPr>
            <a:fld id="{6C030554-AD15-4173-85C9-43AED3A4CB27}" type="slidenum">
              <a:rPr lang="en-GB" sz="1400">
                <a:solidFill>
                  <a:srgbClr val="000099"/>
                </a:solidFill>
                <a:latin typeface="Calibri" pitchFamily="34" charset="0"/>
                <a:cs typeface="Calibri" pitchFamily="34" charset="0"/>
              </a:rPr>
              <a:pPr>
                <a:defRPr/>
              </a:pPr>
              <a:t>‹#›</a:t>
            </a:fld>
            <a:endParaRPr lang="en-GB" dirty="0">
              <a:solidFill>
                <a:srgbClr val="000099"/>
              </a:solidFill>
              <a:latin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5513" r:id="rId1"/>
    <p:sldLayoutId id="2147485514" r:id="rId2"/>
    <p:sldLayoutId id="2147485515" r:id="rId3"/>
    <p:sldLayoutId id="2147485516" r:id="rId4"/>
  </p:sldLayoutIdLst>
  <p:transition/>
  <p:timing>
    <p:tnLst>
      <p:par>
        <p:cTn id="1" dur="indefinite" restart="never" nodeType="tmRoot"/>
      </p:par>
    </p:tnLst>
  </p:timing>
  <p:hf sldNum="0" hdr="0" ftr="0"/>
  <p:txStyles>
    <p:titleStyle>
      <a:lvl1pPr algn="l" rtl="0" eaLnBrk="0" fontAlgn="base" hangingPunct="0">
        <a:lnSpc>
          <a:spcPts val="4800"/>
        </a:lnSpc>
        <a:spcBef>
          <a:spcPct val="0"/>
        </a:spcBef>
        <a:spcAft>
          <a:spcPct val="0"/>
        </a:spcAft>
        <a:defRPr sz="3600" b="1">
          <a:solidFill>
            <a:srgbClr val="0066CC"/>
          </a:solidFill>
          <a:latin typeface="Arial" pitchFamily="34" charset="0"/>
          <a:ea typeface="+mj-ea"/>
          <a:cs typeface="+mj-cs"/>
          <a:sym typeface="Arial" pitchFamily="34" charset="0"/>
        </a:defRPr>
      </a:lvl1pPr>
      <a:lvl2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2pPr>
      <a:lvl3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3pPr>
      <a:lvl4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4pPr>
      <a:lvl5pPr algn="l" rtl="0" eaLnBrk="0" fontAlgn="base" hangingPunct="0">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pitchFamily="34" charset="0"/>
        </a:defRPr>
      </a:lvl5pPr>
      <a:lvl6pPr marL="4572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6pPr>
      <a:lvl7pPr marL="9144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7pPr>
      <a:lvl8pPr marL="13716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8pPr>
      <a:lvl9pPr marL="1828800" algn="l" rtl="0" fontAlgn="base">
        <a:lnSpc>
          <a:spcPts val="4800"/>
        </a:lnSpc>
        <a:spcBef>
          <a:spcPct val="0"/>
        </a:spcBef>
        <a:spcAft>
          <a:spcPct val="0"/>
        </a:spcAft>
        <a:defRPr sz="3600" b="1">
          <a:solidFill>
            <a:srgbClr val="0066CC"/>
          </a:solidFill>
          <a:latin typeface="Arial" charset="0"/>
          <a:ea typeface="ヒラギノ角ゴ ProN W6" charset="0"/>
          <a:cs typeface="ヒラギノ角ゴ ProN W6" charset="0"/>
          <a:sym typeface="Arial" charset="0"/>
        </a:defRPr>
      </a:lvl9pPr>
    </p:titleStyle>
    <p:bodyStyle>
      <a:lvl1pPr marL="342900" indent="-342900" algn="l" rtl="0" eaLnBrk="0" fontAlgn="base" hangingPunct="0">
        <a:lnSpc>
          <a:spcPts val="3600"/>
        </a:lnSpc>
        <a:spcBef>
          <a:spcPts val="600"/>
        </a:spcBef>
        <a:spcAft>
          <a:spcPct val="0"/>
        </a:spcAft>
        <a:buSzPct val="100000"/>
        <a:buFont typeface="Arial" pitchFamily="34" charset="0"/>
        <a:buChar char="•"/>
        <a:defRPr sz="2800">
          <a:solidFill>
            <a:schemeClr val="tx1"/>
          </a:solidFill>
          <a:latin typeface="Arial" pitchFamily="34" charset="0"/>
          <a:ea typeface="+mn-ea"/>
          <a:cs typeface="+mn-cs"/>
          <a:sym typeface="Arial" pitchFamily="34" charset="0"/>
        </a:defRPr>
      </a:lvl1pPr>
      <a:lvl2pPr marL="742950" indent="-285750" algn="l" rtl="0" eaLnBrk="0" fontAlgn="base" hangingPunct="0">
        <a:spcBef>
          <a:spcPts val="600"/>
        </a:spcBef>
        <a:spcAft>
          <a:spcPct val="0"/>
        </a:spcAft>
        <a:buSzPct val="100000"/>
        <a:buFont typeface="Arial" pitchFamily="34" charset="0"/>
        <a:buChar char="–"/>
        <a:defRPr sz="2800">
          <a:solidFill>
            <a:schemeClr val="tx1"/>
          </a:solidFill>
          <a:latin typeface="Arial" pitchFamily="34" charset="0"/>
          <a:ea typeface="+mn-ea"/>
          <a:cs typeface="+mn-cs"/>
          <a:sym typeface="Arial" pitchFamily="34" charset="0"/>
        </a:defRPr>
      </a:lvl2pPr>
      <a:lvl3pPr marL="1143000" indent="-228600" algn="l" rtl="0" eaLnBrk="0" fontAlgn="base" hangingPunct="0">
        <a:spcBef>
          <a:spcPts val="600"/>
        </a:spcBef>
        <a:spcAft>
          <a:spcPct val="0"/>
        </a:spcAft>
        <a:buSzPct val="100000"/>
        <a:buFont typeface="Arial" pitchFamily="34" charset="0"/>
        <a:buChar char="•"/>
        <a:defRPr sz="2400">
          <a:solidFill>
            <a:schemeClr val="tx1"/>
          </a:solidFill>
          <a:latin typeface="Arial" pitchFamily="34" charset="0"/>
          <a:ea typeface="+mn-ea"/>
          <a:cs typeface="+mn-cs"/>
          <a:sym typeface="Arial" pitchFamily="34" charset="0"/>
        </a:defRPr>
      </a:lvl3pPr>
      <a:lvl4pPr marL="1600200" indent="-228600" algn="l" rtl="0" eaLnBrk="0" fontAlgn="base" hangingPunct="0">
        <a:spcBef>
          <a:spcPts val="500"/>
        </a:spcBef>
        <a:spcAft>
          <a:spcPct val="0"/>
        </a:spcAft>
        <a:buSzPct val="100000"/>
        <a:buFont typeface="Arial" pitchFamily="34" charset="0"/>
        <a:buChar char="–"/>
        <a:defRPr sz="2000">
          <a:solidFill>
            <a:schemeClr val="tx1"/>
          </a:solidFill>
          <a:latin typeface="Arial" pitchFamily="34" charset="0"/>
          <a:ea typeface="+mn-ea"/>
          <a:cs typeface="+mn-cs"/>
          <a:sym typeface="Arial" pitchFamily="34" charset="0"/>
        </a:defRPr>
      </a:lvl4pPr>
      <a:lvl5pPr marL="2057400" indent="-228600" algn="l" rtl="0" eaLnBrk="0" fontAlgn="base" hangingPunct="0">
        <a:spcBef>
          <a:spcPts val="500"/>
        </a:spcBef>
        <a:spcAft>
          <a:spcPct val="0"/>
        </a:spcAft>
        <a:buSzPct val="100000"/>
        <a:buFont typeface="Arial" pitchFamily="34" charset="0"/>
        <a:buChar char="»"/>
        <a:defRPr sz="2000">
          <a:solidFill>
            <a:schemeClr val="tx1"/>
          </a:solidFill>
          <a:latin typeface="Arial" pitchFamily="34" charset="0"/>
          <a:ea typeface="+mn-ea"/>
          <a:cs typeface="+mn-cs"/>
          <a:sym typeface="Arial" pitchFamily="34" charset="0"/>
        </a:defRPr>
      </a:lvl5pPr>
      <a:lvl6pPr marL="25146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718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290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86200"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oleObject" Target="../embeddings/oleObject1.bin"/><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dx.doi.org/10.1371/journal.pone.013478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hyperlink" Target="http://www.cres.gr/" TargetMode="External"/><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cres.gr/"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179512" y="188640"/>
            <a:ext cx="6275610" cy="1168658"/>
          </a:xfrm>
        </p:spPr>
        <p:txBody>
          <a:bodyPr/>
          <a:lstStyle/>
          <a:p>
            <a:pPr algn="ctr"/>
            <a:r>
              <a:rPr lang="el-GR" dirty="0" smtClean="0"/>
              <a:t>Ημερίδα Κ.Π.Ε. </a:t>
            </a:r>
            <a:r>
              <a:rPr lang="el-GR" dirty="0" err="1" smtClean="0"/>
              <a:t>Μουζακίου</a:t>
            </a:r>
            <a:r>
              <a:rPr lang="el-GR" dirty="0" smtClean="0"/>
              <a:t>, 7.12.2018</a:t>
            </a:r>
            <a:endParaRPr lang="en-US" dirty="0"/>
          </a:p>
        </p:txBody>
      </p:sp>
      <p:sp>
        <p:nvSpPr>
          <p:cNvPr id="10" name="Rectangle 9"/>
          <p:cNvSpPr/>
          <p:nvPr/>
        </p:nvSpPr>
        <p:spPr>
          <a:xfrm>
            <a:off x="3275856" y="1556792"/>
            <a:ext cx="5400600" cy="1077218"/>
          </a:xfrm>
          <a:prstGeom prst="rect">
            <a:avLst/>
          </a:prstGeom>
          <a:solidFill>
            <a:srgbClr val="92D050"/>
          </a:solidFill>
        </p:spPr>
        <p:txBody>
          <a:bodyPr wrap="square">
            <a:spAutoFit/>
          </a:bodyPr>
          <a:lstStyle/>
          <a:p>
            <a:pPr algn="ctr"/>
            <a:r>
              <a:rPr lang="el-GR" sz="3200" dirty="0" smtClean="0">
                <a:solidFill>
                  <a:schemeClr val="tx1"/>
                </a:solidFill>
              </a:rPr>
              <a:t>Αιολική Ενέργεια &amp; Περιβάλλον</a:t>
            </a:r>
            <a:endParaRPr lang="en-US" sz="2400" dirty="0">
              <a:solidFill>
                <a:schemeClr val="tx1"/>
              </a:solidFill>
            </a:endParaRPr>
          </a:p>
        </p:txBody>
      </p:sp>
      <p:pic>
        <p:nvPicPr>
          <p:cNvPr id="8" name="Picture 7" descr="104414.jpg"/>
          <p:cNvPicPr>
            <a:picLocks noChangeAspect="1"/>
          </p:cNvPicPr>
          <p:nvPr/>
        </p:nvPicPr>
        <p:blipFill>
          <a:blip r:embed="rId3" cstate="print"/>
          <a:stretch>
            <a:fillRect/>
          </a:stretch>
        </p:blipFill>
        <p:spPr>
          <a:xfrm>
            <a:off x="3277577" y="2714620"/>
            <a:ext cx="5376649" cy="3714776"/>
          </a:xfrm>
          <a:prstGeom prst="rect">
            <a:avLst/>
          </a:prstGeom>
        </p:spPr>
        <p:style>
          <a:lnRef idx="2">
            <a:schemeClr val="accent2"/>
          </a:lnRef>
          <a:fillRef idx="1">
            <a:schemeClr val="lt1"/>
          </a:fillRef>
          <a:effectRef idx="0">
            <a:schemeClr val="accent2"/>
          </a:effectRef>
          <a:fontRef idx="minor">
            <a:schemeClr val="dk1"/>
          </a:fontRef>
        </p:style>
      </p:pic>
      <p:sp>
        <p:nvSpPr>
          <p:cNvPr id="11" name="TextBox 11"/>
          <p:cNvSpPr txBox="1"/>
          <p:nvPr/>
        </p:nvSpPr>
        <p:spPr>
          <a:xfrm>
            <a:off x="357158" y="4572008"/>
            <a:ext cx="27860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1pPr>
            <a:lvl2pPr marL="4572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2pPr>
            <a:lvl3pPr marL="9144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3pPr>
            <a:lvl4pPr marL="13716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4pPr>
            <a:lvl5pPr marL="1828800" algn="l" rtl="0" fontAlgn="base">
              <a:spcBef>
                <a:spcPct val="0"/>
              </a:spcBef>
              <a:spcAft>
                <a:spcPct val="0"/>
              </a:spcAft>
              <a:defRPr sz="1600" kern="1200">
                <a:solidFill>
                  <a:srgbClr val="000000"/>
                </a:solidFill>
                <a:latin typeface="Tahoma" pitchFamily="34" charset="0"/>
                <a:ea typeface="ヒラギノ角ゴ ProN W3"/>
                <a:cs typeface="ヒラギノ角ゴ ProN W3"/>
                <a:sym typeface="Tahoma" pitchFamily="34" charset="0"/>
              </a:defRPr>
            </a:lvl5pPr>
            <a:lvl6pPr marL="22860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6pPr>
            <a:lvl7pPr marL="27432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7pPr>
            <a:lvl8pPr marL="32004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8pPr>
            <a:lvl9pPr marL="3657600" algn="l" defTabSz="914400" rtl="0" eaLnBrk="1" latinLnBrk="0" hangingPunct="1">
              <a:defRPr sz="1600" kern="1200">
                <a:solidFill>
                  <a:srgbClr val="000000"/>
                </a:solidFill>
                <a:latin typeface="Tahoma" pitchFamily="34" charset="0"/>
                <a:ea typeface="ヒラギノ角ゴ ProN W3"/>
                <a:cs typeface="ヒラギノ角ゴ ProN W3"/>
                <a:sym typeface="Tahoma" pitchFamily="34" charset="0"/>
              </a:defRPr>
            </a:lvl9pPr>
          </a:lstStyle>
          <a:p>
            <a:pPr algn="ctr"/>
            <a:r>
              <a:rPr lang="el-GR" sz="2000" dirty="0" smtClean="0"/>
              <a:t>Δρ. Δημήτριος Β. Κανελλόπουλος</a:t>
            </a:r>
            <a:endParaRPr lang="en-GB" sz="2000" dirty="0" smtClean="0"/>
          </a:p>
          <a:p>
            <a:pPr algn="ctr"/>
            <a:r>
              <a:rPr lang="el-GR" dirty="0" err="1" smtClean="0"/>
              <a:t>Ρευστομηχανικός</a:t>
            </a:r>
            <a:endParaRPr lang="el-GR" dirty="0" smtClean="0"/>
          </a:p>
          <a:p>
            <a:pPr algn="ctr"/>
            <a:r>
              <a:rPr lang="el-GR" dirty="0" smtClean="0"/>
              <a:t>Επισκέπτης Καθηγητής </a:t>
            </a:r>
            <a:r>
              <a:rPr lang="en-GB" dirty="0" smtClean="0"/>
              <a:t>INTERNATIONAL HELLENIC UNIVERSITY</a:t>
            </a:r>
            <a:endParaRPr lang="en-US" dirty="0"/>
          </a:p>
        </p:txBody>
      </p:sp>
      <p:sp>
        <p:nvSpPr>
          <p:cNvPr id="65538" name="AutoShape 2" descr="Image result for ÎºÎµÎ½ÏÏÎ¿ ÏÎµÏÎ¹Î²Î±Î»Î»Î¿Î½ÏÎ¹ÎºÎ®Ï ÎµÎºÏÎ¬Î¹Î´ÎµÏÏÎ·Ï ÎÎÎ¥ÎÎÎÎÎÎ¥"/>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5540" name="AutoShape 4" descr="Image result for ÎºÎµÎ½ÏÏÎ¿ ÏÎµÏÎ¹Î²Î±Î»Î»Î¿Î½ÏÎ¹ÎºÎ®Ï ÎµÎºÏÎ¬Î¹Î´ÎµÏÏÎ·Ï ÎÎÎ¥ÎÎÎÎÎÎ¥"/>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5541" name="Picture 5"/>
          <p:cNvPicPr>
            <a:picLocks noChangeAspect="1" noChangeArrowheads="1"/>
          </p:cNvPicPr>
          <p:nvPr/>
        </p:nvPicPr>
        <p:blipFill>
          <a:blip r:embed="rId4"/>
          <a:srcRect/>
          <a:stretch>
            <a:fillRect/>
          </a:stretch>
        </p:blipFill>
        <p:spPr bwMode="auto">
          <a:xfrm>
            <a:off x="357158" y="1571612"/>
            <a:ext cx="2826785" cy="292895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LTENWERDER D E126 7.58 MW.jpg"/>
          <p:cNvPicPr>
            <a:picLocks noChangeAspect="1"/>
          </p:cNvPicPr>
          <p:nvPr/>
        </p:nvPicPr>
        <p:blipFill>
          <a:blip r:embed="rId2" cstate="print"/>
          <a:stretch>
            <a:fillRect/>
          </a:stretch>
        </p:blipFill>
        <p:spPr>
          <a:xfrm>
            <a:off x="251520" y="908720"/>
            <a:ext cx="8147356" cy="5760640"/>
          </a:xfrm>
          <a:prstGeom prst="rect">
            <a:avLst/>
          </a:prstGeom>
        </p:spPr>
        <p:style>
          <a:lnRef idx="2">
            <a:schemeClr val="accent2"/>
          </a:lnRef>
          <a:fillRef idx="1">
            <a:schemeClr val="lt1"/>
          </a:fillRef>
          <a:effectRef idx="0">
            <a:schemeClr val="accent2"/>
          </a:effectRef>
          <a:fontRef idx="minor">
            <a:schemeClr val="dk1"/>
          </a:fontRef>
        </p:style>
      </p:pic>
      <p:sp>
        <p:nvSpPr>
          <p:cNvPr id="5" name="Rectangle 4"/>
          <p:cNvSpPr/>
          <p:nvPr/>
        </p:nvSpPr>
        <p:spPr>
          <a:xfrm>
            <a:off x="323528" y="5877272"/>
            <a:ext cx="7992888" cy="707886"/>
          </a:xfrm>
          <a:prstGeom prst="rect">
            <a:avLst/>
          </a:prstGeom>
        </p:spPr>
        <p:txBody>
          <a:bodyPr wrap="square">
            <a:spAutoFit/>
          </a:bodyPr>
          <a:lstStyle/>
          <a:p>
            <a:r>
              <a:rPr lang="en-US" dirty="0" smtClean="0"/>
              <a:t>E126-7.6 </a:t>
            </a:r>
          </a:p>
          <a:p>
            <a:r>
              <a:rPr lang="en-US" sz="1200" dirty="0" smtClean="0"/>
              <a:t>With a hub height of 135 m, rotor diameter of 126 m and a total height of 198 m, the turbine can generate up to 7.58 MW of power, making one of the largest wt in the world.</a:t>
            </a:r>
            <a:endParaRPr lang="el-GR" sz="1200" dirty="0"/>
          </a:p>
        </p:txBody>
      </p:sp>
      <p:sp>
        <p:nvSpPr>
          <p:cNvPr id="6" name="TextBox 5"/>
          <p:cNvSpPr txBox="1"/>
          <p:nvPr/>
        </p:nvSpPr>
        <p:spPr>
          <a:xfrm>
            <a:off x="214282" y="428604"/>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οπτική όχληση</a:t>
            </a:r>
            <a:r>
              <a:rPr lang="el-GR" dirty="0" smtClean="0"/>
              <a:t>;</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assets.inhabitat.com/files/2010/03/windpower.jpg"/>
          <p:cNvPicPr>
            <a:picLocks noChangeAspect="1" noChangeArrowheads="1"/>
          </p:cNvPicPr>
          <p:nvPr/>
        </p:nvPicPr>
        <p:blipFill>
          <a:blip r:embed="rId2" cstate="print"/>
          <a:srcRect/>
          <a:stretch>
            <a:fillRect/>
          </a:stretch>
        </p:blipFill>
        <p:spPr bwMode="auto">
          <a:xfrm>
            <a:off x="323528" y="980728"/>
            <a:ext cx="8100898" cy="5400600"/>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6516216" y="5877272"/>
            <a:ext cx="1512168"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Texas USA</a:t>
            </a:r>
            <a:endParaRPr lang="en-US" dirty="0"/>
          </a:p>
        </p:txBody>
      </p:sp>
      <p:sp>
        <p:nvSpPr>
          <p:cNvPr id="5" name="TextBox 4"/>
          <p:cNvSpPr txBox="1"/>
          <p:nvPr/>
        </p:nvSpPr>
        <p:spPr>
          <a:xfrm>
            <a:off x="357158" y="428604"/>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οπτική όχληση</a:t>
            </a:r>
            <a:r>
              <a:rPr lang="el-GR" dirty="0" smtClean="0"/>
              <a:t>;</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E NETHERLANDS E126 costal view.jpg"/>
          <p:cNvPicPr>
            <a:picLocks noChangeAspect="1"/>
          </p:cNvPicPr>
          <p:nvPr/>
        </p:nvPicPr>
        <p:blipFill>
          <a:blip r:embed="rId2" cstate="print"/>
          <a:stretch>
            <a:fillRect/>
          </a:stretch>
        </p:blipFill>
        <p:spPr>
          <a:xfrm>
            <a:off x="539552" y="836712"/>
            <a:ext cx="8280920" cy="5806182"/>
          </a:xfrm>
          <a:prstGeom prst="rect">
            <a:avLst/>
          </a:prstGeom>
        </p:spPr>
      </p:pic>
      <p:sp>
        <p:nvSpPr>
          <p:cNvPr id="4" name="TextBox 3"/>
          <p:cNvSpPr txBox="1"/>
          <p:nvPr/>
        </p:nvSpPr>
        <p:spPr>
          <a:xfrm>
            <a:off x="611560" y="6093296"/>
            <a:ext cx="2736304" cy="338554"/>
          </a:xfrm>
          <a:prstGeom prst="rect">
            <a:avLst/>
          </a:prstGeom>
          <a:noFill/>
        </p:spPr>
        <p:txBody>
          <a:bodyPr wrap="square" rtlCol="0">
            <a:spAutoFit/>
          </a:bodyPr>
          <a:lstStyle/>
          <a:p>
            <a:r>
              <a:rPr lang="el-GR" dirty="0" smtClean="0">
                <a:solidFill>
                  <a:schemeClr val="bg1"/>
                </a:solidFill>
              </a:rPr>
              <a:t>Ολλανδία</a:t>
            </a:r>
            <a:r>
              <a:rPr lang="en-US" dirty="0" smtClean="0">
                <a:solidFill>
                  <a:schemeClr val="bg1"/>
                </a:solidFill>
              </a:rPr>
              <a:t>, 20 *E126</a:t>
            </a:r>
            <a:endParaRPr lang="en-US" dirty="0">
              <a:solidFill>
                <a:schemeClr val="bg1"/>
              </a:solidFill>
            </a:endParaRPr>
          </a:p>
        </p:txBody>
      </p:sp>
      <p:sp>
        <p:nvSpPr>
          <p:cNvPr id="5" name="TextBox 4"/>
          <p:cNvSpPr txBox="1"/>
          <p:nvPr/>
        </p:nvSpPr>
        <p:spPr>
          <a:xfrm>
            <a:off x="7596336" y="5301208"/>
            <a:ext cx="1368152" cy="338554"/>
          </a:xfrm>
          <a:prstGeom prst="rect">
            <a:avLst/>
          </a:prstGeom>
          <a:noFill/>
        </p:spPr>
        <p:txBody>
          <a:bodyPr wrap="square" rtlCol="0">
            <a:spAutoFit/>
          </a:bodyPr>
          <a:lstStyle/>
          <a:p>
            <a:r>
              <a:rPr lang="en-US" dirty="0" smtClean="0"/>
              <a:t>New HV SS</a:t>
            </a:r>
            <a:endParaRPr lang="en-US" dirty="0"/>
          </a:p>
        </p:txBody>
      </p:sp>
      <p:sp>
        <p:nvSpPr>
          <p:cNvPr id="6" name="TextBox 5"/>
          <p:cNvSpPr txBox="1"/>
          <p:nvPr/>
        </p:nvSpPr>
        <p:spPr>
          <a:xfrm>
            <a:off x="467544" y="332656"/>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οπτική όχληση</a:t>
            </a:r>
            <a:r>
              <a:rPr lang="el-GR" dirty="0" smtClean="0"/>
              <a:t>;</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6082" name="Object 17"/>
          <p:cNvGraphicFramePr>
            <a:graphicFrameLocks noChangeAspect="1"/>
          </p:cNvGraphicFramePr>
          <p:nvPr/>
        </p:nvGraphicFramePr>
        <p:xfrm>
          <a:off x="1403648" y="5517232"/>
          <a:ext cx="1322837" cy="1008112"/>
        </p:xfrm>
        <a:graphic>
          <a:graphicData uri="http://schemas.openxmlformats.org/presentationml/2006/ole">
            <p:oleObj spid="_x0000_s46082" name="Clip" r:id="rId5" imgW="2287080" imgH="1743480" progId="">
              <p:embed/>
            </p:oleObj>
          </a:graphicData>
        </a:graphic>
      </p:graphicFrame>
      <p:pic>
        <p:nvPicPr>
          <p:cNvPr id="5" name="Picture 8" descr="NM02L035"/>
          <p:cNvPicPr>
            <a:picLocks noChangeAspect="1" noChangeArrowheads="1"/>
          </p:cNvPicPr>
          <p:nvPr/>
        </p:nvPicPr>
        <p:blipFill>
          <a:blip r:embed="rId6" cstate="print"/>
          <a:srcRect/>
          <a:stretch>
            <a:fillRect/>
          </a:stretch>
        </p:blipFill>
        <p:spPr bwMode="auto">
          <a:xfrm>
            <a:off x="611560" y="908720"/>
            <a:ext cx="3096344" cy="2054111"/>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6" name="Picture 16" descr="Μεγ"/>
          <p:cNvPicPr>
            <a:picLocks noChangeAspect="1" noChangeArrowheads="1"/>
          </p:cNvPicPr>
          <p:nvPr/>
        </p:nvPicPr>
        <p:blipFill>
          <a:blip r:embed="rId7" cstate="print"/>
          <a:srcRect/>
          <a:stretch>
            <a:fillRect/>
          </a:stretch>
        </p:blipFill>
        <p:spPr bwMode="auto">
          <a:xfrm>
            <a:off x="539552" y="3068960"/>
            <a:ext cx="3183218" cy="223224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7" name="TextBox 6"/>
          <p:cNvSpPr txBox="1"/>
          <p:nvPr/>
        </p:nvSpPr>
        <p:spPr>
          <a:xfrm>
            <a:off x="642910" y="785794"/>
            <a:ext cx="302433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Μηχανικός, γεννήτρια, κιβώτιο ταχυτήτων</a:t>
            </a:r>
            <a:endParaRPr lang="en-US" dirty="0"/>
          </a:p>
        </p:txBody>
      </p:sp>
      <p:sp>
        <p:nvSpPr>
          <p:cNvPr id="8" name="TextBox 7"/>
          <p:cNvSpPr txBox="1"/>
          <p:nvPr/>
        </p:nvSpPr>
        <p:spPr>
          <a:xfrm>
            <a:off x="571472" y="3071810"/>
            <a:ext cx="302433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Αεροδυναμικός, από τα πτερύγια</a:t>
            </a:r>
            <a:endParaRPr lang="en-US" dirty="0"/>
          </a:p>
        </p:txBody>
      </p:sp>
      <p:sp>
        <p:nvSpPr>
          <p:cNvPr id="46084" name="AutoShape 4" descr="data:image/jpeg;base64,/9j/4AAQSkZJRgABAQAAAQABAAD/2wCEAAkGBxQSEBUUEhQUFRQUFxcVFxcUFBQUFBgWFBYXFhQUFRQYHCggGBolGxQYIjEhJSkrLi4uGB8zODMsNygtLisBCgoKDg0OGhAQGywkHyQsLCwsLCwsLCwsLCwsLCwsLCwsLCwsLCwsLCwsLCwsLCwsLCwsLCwsLCwsLCwsLCwsLP/AABEIALsBDgMBIgACEQEDEQH/xAAbAAABBQEBAAAAAAAAAAAAAAADAAECBAUGB//EAEMQAAEDAQQGCAIHBgUFAAAAAAEAAhEDBBIhMQVBUWFxgQYTIjKRobHBUvAjQmJyktHhFDOistLxByRTY4IVNUOTwv/EABoBAAIDAQEAAAAAAAAAAAAAAAABAgMEBQb/xAAtEQACAgECBAQGAwEBAAAAAAAAAQIRAxIhBDFBURMiMmEjcYGh0fAUM5HhBf/aAAwDAQACEQMRAD8A8scDqJnipCqQBrB9UesyCh3AQRz4Fa9zI6WzA9ZjmVNz/mVEDD1TPYi2KkM5+vHxTMedpjjkoNPinIgyFHUyVFprp1qNRpBxnxUWFED8wVK2QoPWPZG/3aPeVUfO9XbUBcbjkNmxx/NVQMVK2D5kaVQ+IjyVZzjGZw3lWHtgqs8qLbHEnReYzPitWwmabo7zC1w1yJhwO6Csmz5kLW0QYeQcnAt8RI81C2TVajo9GBvVCGgjEYgE4QQJ2wqnSCgIvwBexgYYjA8la0M2aNRomYkRqcNY8kHSjr1nvbx5kYKzh38T6k+IXkZzyUKSS6hyrIwkpJkBZFKFJKEBZFJShKEBZFJShKEBZGEoTwlCKHZGEoUoSRQWRSUoShAWQTQpwmISHZZtTNR1Ks0wfJaWmKN152FZzhhK5SZ0ciqTKxN125EugjDIqFca1Gy1IMKN7kegF7IJU2O5q1Xpgi8M9e9VGCMEqpjuyVTJSvZbUOo7GEwdiE7FRfeZp8vUlDbnzCZpwPzrUA7H0VllYSqMfnWqVVivOyVciefqlIaYCj3gtagIqsOoFvhKynYHeCthxwZvHpCikWe51Wg2hrntGMSOX9oVTSdP6B8ZXvMOV/RLIqg6jB3H6p8iEDTFAilVyxId5iUYf7EWZ/62cqlCdJdg45FJShNCAsZJOlCBjJJ4TwmKyKSlCSAsikpJQgLIpKUJQgdkUk6SVBZGE0KcJoRQWdB0mpy0O3rm2nAhdnpizywhcURDlxU9js547kajcEBogq6Rq2qu6nHJNlCGvwoOzUqwUaNFzzdaCT+iVklGylVqYqdAE5Anhiur0L0TBg1e1u+r+q62yaMZTGAA4ABQckjbDhZSW+x5y2g8AktcBAzaUIDLcvVurasjS2gqdTFoDX6iMj95NZVyZGfANK4uziOrwPzn+qA3XvWjabOWEtcIIw9wqd0TuKvZzuRVtDDgStWm2abTsy8SqdaljGxXrKey1u4+vz4JVuTi+h0dlq3aUzBbiJ2H5CbTtUigftOu8jLvZVax+jpwCZmYk7BEa0bTdnc5rAbrJx7bw3UAMDjtU8EfOiXEPyM5xJXDYh/q0vF/qGp/+nk919N24PAPg6F07Ry9LKSSNXsz2d5pHEYcjkUJMQ0JJ0kAMknSTAZKE6dADQmhSShFARhKFKEoRQEYShShKEUBGEoUk0IA7y2U7zYXBWynDyDtXor2YLjNP2b6QnauFHkegzx2sy+ry2bVN1mLsANis2CkTgRI+cFtWaxZEZDbnwUmyjHicjApaJJPawXSaJ0a1uQj3TspS5X6tYU2yeAG1Uts6WPFGG5ZfWbTbJwA8+CwrZp189kADfiiVHGoZdyGoIdfRhIlCj3Jyk3yKjukVQamnyWjorTYqYHA7Fy2kaBYU+hmuNUFoOwnUOJyCjJIWPLLVpZ0XSqx3mtqtzEB3D6p8cOa5w0ZiBJwyBOs4b16B+xh9ncHuaAWOGBvEkCcIB1rlZ+jIY5jRIAhxaXYYhznATnw3LRilcaOfxuNLJa6lF+jTBLi1hB+s7tbuy2T5LR0fo6m0s6yoJMw1oeDj8ZLezwz4KrbqTrNEg9Y8zMSGDa05F+vdxVnRFK85pjsnOd+Z8ZVjM0F5jU0zTcKVNtN7GC9BaLzJGwuIx5lY2m6Tg8AtN1rQAcCDrwcMDmtetXFUNBIN1zp344HyWC61OD3FpIDiTGYIO0HA81o4WLuyni5Kq7lSEoVy62pkAx+yew7hPdO7LgqxZBg4Eajmt6MDJ0bU9mDXGNhxbzacCi/R1NQpv2ierPEZt9OCrQlCKDUPWouYYcIPttB1jeoQrdGqCLlTu6jmWE6xtG0e6FXoFjiD+hByIOsEIQPuBhKFKEoTFZGE8KUJQgVkYShThKEwshCUKcJQgLIQlCnCUICyEJQpQlCAs9GqBYmlLDefkt5wUXUpXnkeqkjCo6NDcQrTwAFctDYVEYuTY4JBrLZpxPFZmlaDnPkZDAfmt3rWsYXOMNGZRblOo2WOBneiNdScnexzdmaZW5YaYOad2j4yV2yUrok6suKT9ie1HMdJ9GtYL5EnU3Vxdr5LmtEk1KoLz2GHIYCTMNaBgCfQEr0LT1mv03bwuCszLtoZS+CS7e8jteGA5FV5AUfMmdvYql6J4QMgNgC5GzMDKRqHG7UIYDreACMNgwPgussAiFztrp9qnTw7JcD950Fx8cP+Kuw8jL/AOgvMv3sULTUcLgBMwXEHEG8cnA4HJbeh7ODTJb2cMW6p2tJx5FZVrozWDdrAOeYW0aZYwAYHbwyKuavYwR2bZjB1yk7a7D81nwtPSpmC2IxBA1P18Acxz2LOhdPDGonLzz1TIwrQ+kbH12jDa5ozB2uA8lXhSpuLSCMCDI4hWtFSYOEoVq2UxIc3uvF4bBqc3k4EeCrwhCezIwrlIdYwt+swFzN7c3M9xzQKLgDJEjWPyOoq4bMWRVpG80GZ1tI1PChKSTplkItq19TPhKFat1INeY7roc37rhI8MuSrwporezIgJ08J4TERShShKEARhKFKEoQFkYSUoShAEUlKFF2CAPSQEZrFGm1WGNXnj1jZTtVCQsYsuuXT3ZWHpggPA1obJQMXpVbLtAM1vOPAY+sLlLJa3sMscR6eC2ek9MvqDYG4c8VhtbGadbFE5eY6rRnSB5ADl0B0gDdGwAni7H0jwXnlKpC26tqPWu3OI8MPZRLsc75ne2JweIOrHwx9l5va7OWW873E+IK7To7a5w3O/lKydP2T/O03bR6Kua2NOP1Ua9gbABMYAu/CJ9lzdmp33NdjLnXvHvepXSVjdo1I/03gTtLSFR0JRwAP2T7GFpxqkYeNleSihVspNeY7vsAm0rbA3AZxktfSTxTa554cdgXH1XlziTmVu4bHq8zORxWbT5VzJ2fG+34gSPvN7Q8rw5qvCsWTB7fnUgwtxzm9iMJQpQlCYg4E0fuP8nj82+arQrVD93UG5p5hwHuq8JIlJ8iMK1YLY6k6W4jW05OGw/mgQlCJRUlTFGTi7R0tr0W200W1bPgWy11M4RBvRu73Bc1UpkEgggjAg4EcVoWO2PpNa5hgh7uBBa2QRrGC6anToaQZ8FZoxjMb/tN9Nyy6pYPVvHv1XzNemOfltLt0fyOIhKFf0no19B9x43gjIjaFUDVqi1JWjJKLi6fMHCUIl1KFIiDhPCtWWxVKn7tjnbwCRzdkFZdootxqPYzdN93g3DzUJZIR2bLI4py3SMuEoVmu1g7hcdpMCeA1IMKSdqyDVOgcKLmzgjQogZptAmel0wjIbQnqFeeo9YSpHFcZp60/wCccJwF3xhdTaahAhua5i02IFxJxMyjRe477D2ijfAcsTSlgIN4DArqtHgXbqnpexA0xGKtTTjRGcLZ58aS06gN+fiAd4gE+cqdeyQVZsVmNSAM2fykz5En8SpCMXZ0PRakZyzDhzumFPSDL1pZ9lvqf0Wno6iKVMHZiq/Vdtz9Tj2fu6kmrpGrG97K2kX4MZH7x93wafchWdHWe7B1Bseay7Zeda6cZMAA+/Mk+OHJXuk1u6lvVs7z8Z2MIzG8+y1Y8bk1FHI4nMlKU2c90gt3WVCB3WnxOsrKhEupXV14xUVSOFOblJyZKxjtT8Ic7wBjzhAAVu7dZvf/ACg+5H8KBdTRF8gcJQiXUrqkILSbFF52ljR5uPoFWhXbQLrGM1988XRdH4QPFVrqSHLoiEJQiBqV1MQZ7Ios3veeQDB+aFQquY4OaS1wMgjMK1bmwWs+BoB+8Zc71jkq11RStE3szp6dvZbqYpVop1h3H/Vcd+ydiN+x0LBZb1sYKlWtUbdYHQWtZOTgRM3pI3tlcnc2L0Tp7o9jrGHloNWi9lNzteLGlzeEvmFzeJg4Vjg6Un/n/DpcNNTuc1biv9OZs+ibM4lxrEgkkU6QDi0HENdUOEjLI8VN1sstH93RYSNb/pXefZC5+6nDVp/jyl65t/LYzfyIx9EEvnuaFu05VqYTA+chkFlvJJkyeKJCa6r8eKGP0ooyZZ5PUwUJQi3UgFaVACiU7M+6DcdjjkdeJWraukVrc0j9oeZ1FlINxOIwbsVSrpJ8d2k45S6jTcde5ZVkzN+mvqa/Dwpeq/od+BghVHIhdgs2naLzyNhXIex6KO7LNpZIwWd+yEnYtYDBBmEami1ErNZ2tGAU6tMZQkxyI9oKCRj1NFUi6TPCVZo9TRxYAI8+KJWs0obLE0GTid6VDUUPVeauIwp+fA7k1stNyiSO83Bg2kyY5Yu5FGqVQwFxN1rRidXzuXJaS0mLRUB7TA2Sy7By+sW6idxUooo4jMoRpF7QMD6QkwCXcQO07xB8lVt1c1wXnvMwj/bJ7PgSRzC1H0QbOAC2++MILZiLxAjPcsqjTuOm+zYR2jIyLSLq6XDRVaupwOJk7Uehn3UWnREXnd3UMi7cN20q7XpMbDmAuaci7IH4S0a+JVSoSTJxPzhuWu7MdUCqOLjJ/TcBuULqNdSupiYG6jWakO87utz3nU0cfSUWlZ5EnBozcfQDWdyas+YAENGQ9SdpKG72BKtwFRxcSTmTJULqNdSupiBXVYsVMSXO7rO0d5+q3mfdKlQLiABifnHci2giAxvdBkn4na3cNQ3cUn2JJVuVXySScyZPEpg1Fup7iYi50doXrVRH2w78Pa9l19uf1th0hruVw78LKf8ASVz/AEPp/wCbadjXn+GPdbfR09bZtIs+Ltfi6wewXL4zfJfZJ/c6fB7Y67tr7HC3UrqM0SAdqe6upZzaAXUrqPdSuIsVALqa6j3EriVhRXLckxbj8/OpHLcUwagdHb2l8NJ3LmtF1jfdOskre0tUhhC51vZMrz2RWj1OOVM6ii+QplZtktGCutqpKVmqgik1DdWCGbSp2LZFh7ln6U0pSs7b1V2OpgxeeA9yntFoLWkjPavPNKOL6pJk7znn/ZNukZcmfpEtaS01UtVTHs0291g9XbSruiLEalTAYTHLX5LI0fSkka/n9V6BoGxdWwOMSfT+ycLkzFkdvcoacEPDRk0TzP8AYKn1s98XvtAw/wAdfNGtdS+8uOv01IN1diEaikcmcrk2EotaJhwLTm2oC2eYkTvT1NGzjTc1wzIvtvN4ict6FdSaCDIJB2jA+KluLbqRFk2vYOZcf4QU8MbkC8/a7LfwgyfFWOuDu+0H7Tey7nqPgl1DDk8j77T6tlF9xV2KdVxcceWoAbANQULivGyj/UZ/H/Sn/Zma6jf+LXk+YCNSFpZQuItGyl2OQGbjg0c/ZWpY3utLjtfgPwj3KhVe52ZyyGQHADAJ2wpA6jgAWsyObjm7dubuQLiPdT3U0J7gLie4jXU91AUafRXCq93w0nnzatb/AA8Em0tP1qbT4F39SydEG6yuf9ojxIWt/h8YtLx8VJ3k5q5+dX4j9l+TfgdeGvd/g5BlOBGzDwMJ7it2ulFWq3ZUf5un3Q7q245XBP2MmSNTa9wNxNcRrqV1TIUBuJrqNdSLUBRWu4lINwRrnmfnyCe6lY6N3TLlhvW3pNslZgoLgNnoGBo1XBXaddxT0bMrlKzJJE1kkgVNpOasMoozKUKd1TWxByb5mPpirdpu2AFcYGYic8zzyHout6RnC7tOPAYn0WDY7OalQDaZO4BRbt0VsvdGNF3gHHWSTwnE+y6vSlSKZHBo4a0KyMFMNYI1TuAyCDpKpLgNnutfDw3MuaVRZmXExYrF1K6uhZgor3U1xWLiV1PUKivdSuKxcTXEagoBcSuI91PdT1BQC4ldR7qVxFioBdT3Ua4nuIsKAXU4ajXE9xFhQSy4U6u8NHi79FqdCDFsbva8fwz7LJYw5DWtboxTLbZS+8R4tI91ny0oz9/waMduUNuX5MzTtO7a64+2HfiaPyVS6trpXSi3P+0xh8C4H1CzG0dnh+SWDJWKI8+O8kqK91K6j3U11aNRnoBdTFqPdUSxDkCQC4ovw3qxdUQ1Fjo37QwEoBoDVKxKfSN/1mMPAkfmrFHpK0mCwjgQfWF5rxoLqemeGXY2KVFWG0ln0NO0TmXDi0n0lW2aXoH/AMjRxMHwKtWWPcreKS6BqkNEkxCQIgRrx5bVQq6RoV6bmy4gZtAIccYBCLo1zDRaKc3BhjJM6wZ1pRyqUqTQpY2lbOd6RkurBo2SUXRtAUwJzOvcDlzKFpe0MZWcXEXjAaCRq2DWqtbS1yo2m1l+oRiAQCNkTgpKVMolFvZHSWF2Je7V+fyEFwJJO1EZWZ1WDhgTexGBAydsTU3AiQQQdYII8QujhdRMWSLbImidij1aMQkFcpsqcEBuJriPdSuqWohpAXEriPdSup6haQFxK4j3UrqNQaQNxK4j3UrqNQaQFxPcRrqV1PUGkDcSuI11PdRqDSBDVc0M6LRSOyoz+YBBuolmN17TscD4EKMt00Sjsy903ZFspn4qbx4Fp/NYwGK6Lp+z6ag77Tm/iafyWFdWfhZfDov4pfEstV7OwUA8NJqOO2GN72oYmbpMeizDTJzPJoujxz81qtbNGr9l1E+TmHzeqhp4Tvgb9vzvU4VvfcjO9qKwpxkk6hJwc0jDa3KZ74CKWqN3FWsqSBVLK4CTkDEggicsY4FDIVum3vfabPMYnzafFVX45JQlsOUdzlet2hFZVCq6kRmXNeMcmewpFxlUcFF1QAyMUqTRCVQRCTyMEgJcZmccdxjgkLe9gNx7xA1OIA5J3iJ4FZ2kj2FPBe1EcnIyLRaq1WsHuN5zcGmJI2f3Who219wup03PGRdeLySSQ4kO+I7NSN0Vpg2e0PIF9ohrtYnONijTpgC8BiA/H7tMkea3PKk2uxz1C1ZtP6SNLHUa1K9gWuLDE/EYjbvUNBacoUIptFW6Zcaj4OMQAGt1cAFyheZHzrUqndK3eI0lJdEZHDejv36es9Wm4NrNaTLRfJZzlPoZxph5rWllRuEG82AMczzXndFvZjUcTxRtR4jzlNcQ7TaI+CqdHoFqtV6sHMqta2kQ195r8TUIgTIaQRlvhT0pbTLqQ6xhwHWBksEzEk544Rw2rgbLa3tALXuGAycQrtm07aC6DVcRhnB1zrG5SlxKS36iWH7Ha6I0ix9CWl7rkMJeLri7LGcMT4ShaX011JZgMxfaXC9dcMHCDqOBWTa7Q5xpOJMkhpjsyL7MCArOn3doDCBGoTgQQJiY3Kx5ZaXXSiHhLVudJRqB7Q5pkESDuUbPXbUEsIcJLZG1phw5ELjtIaQqCzWZ4e4OMyQYB7YGLRgcFuaBoh1mLnSS+S43nbTlj2eUKyObU6K5YUlZr06jXTdIN0wYMwdh34okLB6Md6t97/6eJO04DHNH0zbHsfDXR9HOQOPWsbOO4lTWTy2yPh+aka8JXVXs1Um7JzYCcs4b+ZVpT1EHEjdShTSTsWkjCYhSSRYUbXT7GlSfsqUzyJAPqsIhbfTf/t4Ou6w88FjuWbhn5WjRxCtplixGW1htpudzY9r/AEBQrQJjAABjIiYkzOZ2hysaKH0kaiyoD/63KnXeSKO9jtQ+IqXpnS9hVcbfuCjaoBk6/EIj/ceqHTHaHH3VspFUYjNMObsGB2/MEoL2wSNmHgpuy/5ezk1r73h5gFJS3/f3qNx2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6086" name="Picture 6" descr="http://www.copybook.com/media/military/profiles/bruel-kjaer/migrated/images/Vestas-with-Bruel-and-Kjael-1.jpg"/>
          <p:cNvPicPr>
            <a:picLocks noChangeAspect="1" noChangeArrowheads="1"/>
          </p:cNvPicPr>
          <p:nvPr/>
        </p:nvPicPr>
        <p:blipFill>
          <a:blip r:embed="rId8" cstate="print"/>
          <a:srcRect/>
          <a:stretch>
            <a:fillRect/>
          </a:stretch>
        </p:blipFill>
        <p:spPr bwMode="auto">
          <a:xfrm>
            <a:off x="3782736" y="908720"/>
            <a:ext cx="4871129" cy="4968552"/>
          </a:xfrm>
          <a:prstGeom prst="rect">
            <a:avLst/>
          </a:prstGeom>
        </p:spPr>
        <p:style>
          <a:lnRef idx="2">
            <a:schemeClr val="accent2"/>
          </a:lnRef>
          <a:fillRef idx="1">
            <a:schemeClr val="lt1"/>
          </a:fillRef>
          <a:effectRef idx="0">
            <a:schemeClr val="accent2"/>
          </a:effectRef>
          <a:fontRef idx="minor">
            <a:schemeClr val="dk1"/>
          </a:fontRef>
        </p:style>
      </p:pic>
      <p:sp>
        <p:nvSpPr>
          <p:cNvPr id="12" name="TextBox 11"/>
          <p:cNvSpPr txBox="1"/>
          <p:nvPr/>
        </p:nvSpPr>
        <p:spPr>
          <a:xfrm>
            <a:off x="3779912" y="6021288"/>
            <a:ext cx="486405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Μπορούμε να τον μετρήσουμε, μπορούμε να τον προβλέψουμε.</a:t>
            </a:r>
            <a:endParaRPr lang="en-US" dirty="0"/>
          </a:p>
        </p:txBody>
      </p:sp>
      <p:sp>
        <p:nvSpPr>
          <p:cNvPr id="11" name="TextBox 10"/>
          <p:cNvSpPr txBox="1"/>
          <p:nvPr/>
        </p:nvSpPr>
        <p:spPr>
          <a:xfrm>
            <a:off x="467544" y="332656"/>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θόρυβος;</a:t>
            </a: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Θρόισμα.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Λέιζε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http://blogs.northcountrypublicradio.org/inbox/files/2012/07/turbinenoise.jpg"/>
          <p:cNvPicPr>
            <a:picLocks noChangeAspect="1" noChangeArrowheads="1"/>
          </p:cNvPicPr>
          <p:nvPr/>
        </p:nvPicPr>
        <p:blipFill>
          <a:blip r:embed="rId2" cstate="print"/>
          <a:srcRect/>
          <a:stretch>
            <a:fillRect/>
          </a:stretch>
        </p:blipFill>
        <p:spPr bwMode="auto">
          <a:xfrm>
            <a:off x="323528" y="260648"/>
            <a:ext cx="6408712" cy="6408712"/>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6948264" y="2060848"/>
            <a:ext cx="187220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Σε απόσταση</a:t>
            </a:r>
            <a:r>
              <a:rPr lang="en-US" dirty="0" smtClean="0"/>
              <a:t> 300 m </a:t>
            </a:r>
            <a:r>
              <a:rPr lang="el-GR" dirty="0" smtClean="0"/>
              <a:t>από την μηχανή κυμαίνεται από</a:t>
            </a:r>
            <a:r>
              <a:rPr lang="en-US" dirty="0" smtClean="0"/>
              <a:t> 40</a:t>
            </a:r>
            <a:r>
              <a:rPr lang="el-GR" dirty="0" smtClean="0"/>
              <a:t> έως </a:t>
            </a:r>
            <a:r>
              <a:rPr lang="en-US" dirty="0" smtClean="0"/>
              <a:t>45 dB(A)</a:t>
            </a:r>
            <a:endParaRPr lang="en-US" dirty="0"/>
          </a:p>
        </p:txBody>
      </p:sp>
      <p:sp>
        <p:nvSpPr>
          <p:cNvPr id="4" name="TextBox 3"/>
          <p:cNvSpPr txBox="1"/>
          <p:nvPr/>
        </p:nvSpPr>
        <p:spPr>
          <a:xfrm>
            <a:off x="6948264" y="3356992"/>
            <a:ext cx="187220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sz="2000" dirty="0" smtClean="0"/>
              <a:t>Οι σύγχρονες α/γ είναι ήσυχες μηχανές</a:t>
            </a:r>
            <a:endParaRPr lang="en-US" sz="2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80" name="Picture 4" descr="http://www.wwindea.org/technology/ch02/imgs/2_1_img3.jpg"/>
          <p:cNvPicPr>
            <a:picLocks noChangeAspect="1" noChangeArrowheads="1"/>
          </p:cNvPicPr>
          <p:nvPr/>
        </p:nvPicPr>
        <p:blipFill>
          <a:blip r:embed="rId2" cstate="print"/>
          <a:srcRect/>
          <a:stretch>
            <a:fillRect/>
          </a:stretch>
        </p:blipFill>
        <p:spPr bwMode="auto">
          <a:xfrm>
            <a:off x="179512" y="1052736"/>
            <a:ext cx="8397905" cy="4896544"/>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2" descr="http://www.davegranlund.com/cartoons/wp-content/uploads/color-wind-turbine-noise-we.jpg"/>
          <p:cNvPicPr>
            <a:picLocks noChangeAspect="1" noChangeArrowheads="1"/>
          </p:cNvPicPr>
          <p:nvPr/>
        </p:nvPicPr>
        <p:blipFill>
          <a:blip r:embed="rId3" cstate="print"/>
          <a:srcRect/>
          <a:stretch>
            <a:fillRect/>
          </a:stretch>
        </p:blipFill>
        <p:spPr bwMode="auto">
          <a:xfrm>
            <a:off x="251520" y="4429911"/>
            <a:ext cx="3024336" cy="2343861"/>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179512" y="404664"/>
            <a:ext cx="662473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Παράδειγμα υπολογισμού επίπεδων θορύβου από ένα αιολικό πάρκο 6 ανεμογεννητριών</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6" name="AutoShape 4" descr="ÎÏÎ¿ÏÎ­Î»ÎµÏÎ¼Î± ÎµÎ¹ÎºÏÎ½Î±Ï Î³Î¹Î± SERRATED TRAILING EDGE BLAD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ÎÏÎ¿ÏÎ­Î»ÎµÏÎ¼Î± ÎµÎ¹ÎºÏÎ½Î±Ï Î³Î¹Î± SERRATED TRAILING EDGE BLAD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5240" name="Picture 8" descr="ÎÏÎ¿ÏÎ­Î»ÎµÏÎ¼Î± ÎµÎ¹ÎºÏÎ½Î±Ï Î³Î¹Î± SERRATED TRAILING EDGE BLADES"/>
          <p:cNvPicPr>
            <a:picLocks noChangeAspect="1" noChangeArrowheads="1"/>
          </p:cNvPicPr>
          <p:nvPr/>
        </p:nvPicPr>
        <p:blipFill>
          <a:blip r:embed="rId2" cstate="print"/>
          <a:srcRect/>
          <a:stretch>
            <a:fillRect/>
          </a:stretch>
        </p:blipFill>
        <p:spPr bwMode="auto">
          <a:xfrm>
            <a:off x="112968" y="980728"/>
            <a:ext cx="8851520" cy="4608512"/>
          </a:xfrm>
          <a:prstGeom prst="rect">
            <a:avLst/>
          </a:prstGeom>
        </p:spPr>
        <p:style>
          <a:lnRef idx="2">
            <a:schemeClr val="accent2"/>
          </a:lnRef>
          <a:fillRef idx="1">
            <a:schemeClr val="lt1"/>
          </a:fillRef>
          <a:effectRef idx="0">
            <a:schemeClr val="accent2"/>
          </a:effectRef>
          <a:fontRef idx="minor">
            <a:schemeClr val="dk1"/>
          </a:fontRef>
        </p:style>
      </p:pic>
      <p:pic>
        <p:nvPicPr>
          <p:cNvPr id="7" name="Picture 2"/>
          <p:cNvPicPr>
            <a:picLocks noChangeAspect="1" noChangeArrowheads="1"/>
          </p:cNvPicPr>
          <p:nvPr/>
        </p:nvPicPr>
        <p:blipFill>
          <a:blip r:embed="rId3" cstate="print"/>
          <a:srcRect/>
          <a:stretch>
            <a:fillRect/>
          </a:stretch>
        </p:blipFill>
        <p:spPr bwMode="auto">
          <a:xfrm>
            <a:off x="4427984" y="3861048"/>
            <a:ext cx="4536504" cy="2839356"/>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8" name="Picture 7" descr="ÎÏÎ¿ÏÎ­Î»ÎµÏÎ¼Î± ÎµÎ¹ÎºÏÎ½Î±Ï Î³Î¹Î± SERRATED TRAILING EDGE BLADES"/>
          <p:cNvPicPr>
            <a:picLocks noChangeAspect="1" noChangeArrowheads="1"/>
          </p:cNvPicPr>
          <p:nvPr/>
        </p:nvPicPr>
        <p:blipFill>
          <a:blip r:embed="rId4" cstate="print"/>
          <a:srcRect/>
          <a:stretch>
            <a:fillRect/>
          </a:stretch>
        </p:blipFill>
        <p:spPr bwMode="auto">
          <a:xfrm>
            <a:off x="251520" y="116631"/>
            <a:ext cx="3464660" cy="2520281"/>
          </a:xfrm>
          <a:prstGeom prst="rect">
            <a:avLst/>
          </a:prstGeom>
        </p:spPr>
        <p:style>
          <a:lnRef idx="2">
            <a:schemeClr val="accent2"/>
          </a:lnRef>
          <a:fillRef idx="1">
            <a:schemeClr val="lt1"/>
          </a:fillRef>
          <a:effectRef idx="0">
            <a:schemeClr val="accent2"/>
          </a:effectRef>
          <a:fontRef idx="minor">
            <a:schemeClr val="dk1"/>
          </a:fontRef>
        </p:style>
      </p:pic>
      <p:sp>
        <p:nvSpPr>
          <p:cNvPr id="9" name="TextBox 8"/>
          <p:cNvSpPr txBox="1"/>
          <p:nvPr/>
        </p:nvSpPr>
        <p:spPr>
          <a:xfrm>
            <a:off x="107504" y="5661248"/>
            <a:ext cx="4104456"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sz="2000" dirty="0" smtClean="0"/>
              <a:t>Ειδικές κατασκευές που μειώνουν το θόρυβο</a:t>
            </a:r>
            <a:endParaRPr lang="el-GR" sz="2000" dirty="0"/>
          </a:p>
        </p:txBody>
      </p:sp>
      <p:pic>
        <p:nvPicPr>
          <p:cNvPr id="95242" name="Picture 10" descr="ÎÏÎ¿ÏÎ­Î»ÎµÏÎ¼Î± ÎµÎ¹ÎºÏÎ½Î±Ï Î³Î¹Î± SERRATED TRAILING EDGE BLADES"/>
          <p:cNvPicPr>
            <a:picLocks noChangeAspect="1" noChangeArrowheads="1"/>
          </p:cNvPicPr>
          <p:nvPr/>
        </p:nvPicPr>
        <p:blipFill>
          <a:blip r:embed="rId5" cstate="print"/>
          <a:srcRect/>
          <a:stretch>
            <a:fillRect/>
          </a:stretch>
        </p:blipFill>
        <p:spPr bwMode="auto">
          <a:xfrm>
            <a:off x="3923928" y="188639"/>
            <a:ext cx="2016224" cy="1344149"/>
          </a:xfrm>
          <a:prstGeom prst="rect">
            <a:avLst/>
          </a:prstGeom>
          <a:noFill/>
          <a:ln>
            <a:solidFill>
              <a:srgbClr val="FFFFFF"/>
            </a:solid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noise1"/>
          <p:cNvPicPr>
            <a:picLocks noChangeAspect="1" noChangeArrowheads="1"/>
          </p:cNvPicPr>
          <p:nvPr/>
        </p:nvPicPr>
        <p:blipFill>
          <a:blip r:embed="rId2" cstate="print"/>
          <a:srcRect/>
          <a:stretch>
            <a:fillRect/>
          </a:stretch>
        </p:blipFill>
        <p:spPr bwMode="auto">
          <a:xfrm>
            <a:off x="467544" y="332655"/>
            <a:ext cx="4608512" cy="6325291"/>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3" name="Picture 8" descr="NM02L049"/>
          <p:cNvPicPr>
            <a:picLocks noChangeAspect="1" noChangeArrowheads="1"/>
          </p:cNvPicPr>
          <p:nvPr/>
        </p:nvPicPr>
        <p:blipFill>
          <a:blip r:embed="rId3" cstate="print"/>
          <a:srcRect/>
          <a:stretch>
            <a:fillRect/>
          </a:stretch>
        </p:blipFill>
        <p:spPr bwMode="auto">
          <a:xfrm>
            <a:off x="4860032" y="1052736"/>
            <a:ext cx="3910013" cy="3914775"/>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5572132" y="4857760"/>
            <a:ext cx="2952328"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Δεν υφίσταται κανένας απολύτως κίνδυνος από το θόρυβο των ανεμογεννητριών. Οι α/γ που έχουν πιστοποίηση κατά</a:t>
            </a:r>
            <a:r>
              <a:rPr lang="en-US" dirty="0" smtClean="0"/>
              <a:t> </a:t>
            </a:r>
          </a:p>
          <a:p>
            <a:pPr algn="ctr"/>
            <a:r>
              <a:rPr lang="en-US" dirty="0" smtClean="0">
                <a:solidFill>
                  <a:srgbClr val="C00000"/>
                </a:solidFill>
              </a:rPr>
              <a:t>IEC 61400</a:t>
            </a:r>
            <a:r>
              <a:rPr lang="el-GR" dirty="0" smtClean="0">
                <a:solidFill>
                  <a:srgbClr val="C00000"/>
                </a:solidFill>
              </a:rPr>
              <a:t>,</a:t>
            </a:r>
            <a:r>
              <a:rPr lang="en-US" dirty="0" smtClean="0">
                <a:solidFill>
                  <a:srgbClr val="C00000"/>
                </a:solidFill>
              </a:rPr>
              <a:t> </a:t>
            </a:r>
            <a:r>
              <a:rPr lang="el-GR" dirty="0" smtClean="0">
                <a:solidFill>
                  <a:schemeClr val="tx1"/>
                </a:solidFill>
              </a:rPr>
              <a:t>είναι απολύτως ασφαλείς</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birdpath"/>
          <p:cNvPicPr>
            <a:picLocks noChangeAspect="1" noChangeArrowheads="1"/>
          </p:cNvPicPr>
          <p:nvPr/>
        </p:nvPicPr>
        <p:blipFill>
          <a:blip r:embed="rId2" cstate="print"/>
          <a:srcRect/>
          <a:stretch>
            <a:fillRect/>
          </a:stretch>
        </p:blipFill>
        <p:spPr bwMode="auto">
          <a:xfrm>
            <a:off x="251520" y="908720"/>
            <a:ext cx="6743474" cy="5544176"/>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7215206" y="3717032"/>
            <a:ext cx="171451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Μεταναστευτικές οδοί</a:t>
            </a:r>
            <a:endParaRPr lang="en-US" dirty="0"/>
          </a:p>
        </p:txBody>
      </p:sp>
      <p:pic>
        <p:nvPicPr>
          <p:cNvPr id="105474" name="Picture 2" descr="https://skyvision.sky.com/Content/Images/Brand/secret-routes-of-migratory-birds-1052.jpg"/>
          <p:cNvPicPr>
            <a:picLocks noChangeAspect="1" noChangeArrowheads="1"/>
          </p:cNvPicPr>
          <p:nvPr/>
        </p:nvPicPr>
        <p:blipFill>
          <a:blip r:embed="rId3" cstate="print"/>
          <a:srcRect/>
          <a:stretch>
            <a:fillRect/>
          </a:stretch>
        </p:blipFill>
        <p:spPr bwMode="auto">
          <a:xfrm>
            <a:off x="5724128" y="1772816"/>
            <a:ext cx="3240360" cy="1818471"/>
          </a:xfrm>
          <a:prstGeom prst="rect">
            <a:avLst/>
          </a:prstGeom>
        </p:spPr>
        <p:style>
          <a:lnRef idx="2">
            <a:schemeClr val="accent2"/>
          </a:lnRef>
          <a:fillRef idx="1">
            <a:schemeClr val="lt1"/>
          </a:fillRef>
          <a:effectRef idx="0">
            <a:schemeClr val="accent2"/>
          </a:effectRef>
          <a:fontRef idx="minor">
            <a:schemeClr val="dk1"/>
          </a:fontRef>
        </p:style>
      </p:pic>
      <p:sp>
        <p:nvSpPr>
          <p:cNvPr id="6" name="TextBox 5"/>
          <p:cNvSpPr txBox="1"/>
          <p:nvPr/>
        </p:nvSpPr>
        <p:spPr>
          <a:xfrm>
            <a:off x="214282" y="428604"/>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οικοσύστημα;</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descr="http://media.mnn.com/assets/images/2014/10/turbine_birds.jpeg"/>
          <p:cNvPicPr>
            <a:picLocks noChangeAspect="1" noChangeArrowheads="1"/>
          </p:cNvPicPr>
          <p:nvPr/>
        </p:nvPicPr>
        <p:blipFill>
          <a:blip r:embed="rId2" cstate="print"/>
          <a:srcRect/>
          <a:stretch>
            <a:fillRect/>
          </a:stretch>
        </p:blipFill>
        <p:spPr bwMode="auto">
          <a:xfrm>
            <a:off x="179511" y="188640"/>
            <a:ext cx="6467835" cy="3816424"/>
          </a:xfrm>
          <a:prstGeom prst="rect">
            <a:avLst/>
          </a:prstGeom>
        </p:spPr>
        <p:style>
          <a:lnRef idx="2">
            <a:schemeClr val="accent2"/>
          </a:lnRef>
          <a:fillRef idx="1">
            <a:schemeClr val="lt1"/>
          </a:fillRef>
          <a:effectRef idx="0">
            <a:schemeClr val="accent2"/>
          </a:effectRef>
          <a:fontRef idx="minor">
            <a:schemeClr val="dk1"/>
          </a:fontRef>
        </p:style>
      </p:pic>
      <p:pic>
        <p:nvPicPr>
          <p:cNvPr id="87044" name="Picture 4" descr="http://ww3.hdnux.com/photos/02/21/53/596710/4/920x920.jpg"/>
          <p:cNvPicPr>
            <a:picLocks noChangeAspect="1" noChangeArrowheads="1"/>
          </p:cNvPicPr>
          <p:nvPr/>
        </p:nvPicPr>
        <p:blipFill>
          <a:blip r:embed="rId3" cstate="print"/>
          <a:srcRect/>
          <a:stretch>
            <a:fillRect/>
          </a:stretch>
        </p:blipFill>
        <p:spPr bwMode="auto">
          <a:xfrm>
            <a:off x="4139836" y="3501008"/>
            <a:ext cx="4647040" cy="3096344"/>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1043608" y="4581128"/>
            <a:ext cx="252028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Radar </a:t>
            </a:r>
            <a:r>
              <a:rPr lang="el-GR" dirty="0" smtClean="0"/>
              <a:t>σταματούν αυτόματα τη λειτουργία μέχρι να περάσουν τα πουλιά</a:t>
            </a:r>
            <a:endParaRPr lang="en-US" dirty="0"/>
          </a:p>
        </p:txBody>
      </p:sp>
      <p:sp>
        <p:nvSpPr>
          <p:cNvPr id="6" name="TextBox 5"/>
          <p:cNvSpPr txBox="1"/>
          <p:nvPr/>
        </p:nvSpPr>
        <p:spPr>
          <a:xfrm>
            <a:off x="214282" y="285728"/>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οικοσύστημα;</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p:nvPr/>
        </p:nvSpPr>
        <p:spPr>
          <a:xfrm>
            <a:off x="3491880" y="3789040"/>
            <a:ext cx="504056" cy="338554"/>
          </a:xfrm>
          <a:prstGeom prst="rect">
            <a:avLst/>
          </a:prstGeom>
          <a:noFill/>
        </p:spPr>
        <p:txBody>
          <a:bodyPr wrap="square" rtlCol="0">
            <a:spAutoFit/>
          </a:bodyPr>
          <a:lstStyle/>
          <a:p>
            <a:r>
              <a:rPr lang="en-US" dirty="0" smtClean="0">
                <a:solidFill>
                  <a:schemeClr val="bg1"/>
                </a:solidFill>
              </a:rPr>
              <a:t>Hr</a:t>
            </a:r>
            <a:endParaRPr lang="en-US" dirty="0">
              <a:solidFill>
                <a:schemeClr val="bg1"/>
              </a:solidFill>
            </a:endParaRPr>
          </a:p>
        </p:txBody>
      </p:sp>
      <p:sp>
        <p:nvSpPr>
          <p:cNvPr id="9" name="TextBox 8"/>
          <p:cNvSpPr txBox="1"/>
          <p:nvPr/>
        </p:nvSpPr>
        <p:spPr>
          <a:xfrm>
            <a:off x="357158" y="285728"/>
            <a:ext cx="5857916"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solidFill>
                  <a:srgbClr val="FF0000"/>
                </a:solidFill>
              </a:rPr>
              <a:t>ΕΡΩΤΗΣΗ:</a:t>
            </a:r>
            <a:r>
              <a:rPr lang="en-US" dirty="0" smtClean="0"/>
              <a:t> </a:t>
            </a:r>
            <a:r>
              <a:rPr lang="el-GR" dirty="0" smtClean="0"/>
              <a:t>είναι φιλική η αιολική ενέργεια προς το περιβάλλον;</a:t>
            </a:r>
            <a:endParaRPr lang="en-US" dirty="0"/>
          </a:p>
        </p:txBody>
      </p:sp>
      <p:sp>
        <p:nvSpPr>
          <p:cNvPr id="10" name="TextBox 9"/>
          <p:cNvSpPr txBox="1"/>
          <p:nvPr/>
        </p:nvSpPr>
        <p:spPr>
          <a:xfrm>
            <a:off x="323528" y="836712"/>
            <a:ext cx="7963248"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Ανθρωπότητα και χρήση της αιολικής ενέργειας. Μία σχέση που αρχίζει αιώνες πριν.</a:t>
            </a:r>
            <a:endParaRPr lang="en-US" b="1" dirty="0">
              <a:solidFill>
                <a:srgbClr val="C00000"/>
              </a:solidFill>
            </a:endParaRPr>
          </a:p>
        </p:txBody>
      </p:sp>
      <p:pic>
        <p:nvPicPr>
          <p:cNvPr id="1026" name="Picture 2" descr="IMG_2652"/>
          <p:cNvPicPr>
            <a:picLocks noChangeAspect="1" noChangeArrowheads="1"/>
          </p:cNvPicPr>
          <p:nvPr/>
        </p:nvPicPr>
        <p:blipFill>
          <a:blip r:embed="rId2" cstate="print"/>
          <a:srcRect/>
          <a:stretch>
            <a:fillRect/>
          </a:stretch>
        </p:blipFill>
        <p:spPr bwMode="auto">
          <a:xfrm>
            <a:off x="323528" y="1268760"/>
            <a:ext cx="6929983" cy="5181174"/>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6" name="TextBox 5"/>
          <p:cNvSpPr txBox="1"/>
          <p:nvPr/>
        </p:nvSpPr>
        <p:spPr>
          <a:xfrm>
            <a:off x="7358082" y="5357826"/>
            <a:ext cx="158417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Παραδοσιακός ανεμόμυλος στην Κάρπαθο, καλοκαίρι 2005</a:t>
            </a:r>
            <a:endParaRPr lang="en-US" dirty="0"/>
          </a:p>
        </p:txBody>
      </p:sp>
      <p:pic>
        <p:nvPicPr>
          <p:cNvPr id="8" name="Picture 7" descr="FullSizeRender.jpg"/>
          <p:cNvPicPr>
            <a:picLocks noChangeAspect="1"/>
          </p:cNvPicPr>
          <p:nvPr/>
        </p:nvPicPr>
        <p:blipFill>
          <a:blip r:embed="rId3" cstate="print"/>
          <a:stretch>
            <a:fillRect/>
          </a:stretch>
        </p:blipFill>
        <p:spPr>
          <a:xfrm>
            <a:off x="6027444" y="1340768"/>
            <a:ext cx="2810365" cy="2016224"/>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1.bp.blogspot.com/-u5EKt2i4Tb8/Ullodb0h09I/AAAAAAAAmII/mjmWRjsGweU/s1600/Griffon-Vultutre-death_0240.jpg"/>
          <p:cNvPicPr>
            <a:picLocks noChangeAspect="1" noChangeArrowheads="1"/>
          </p:cNvPicPr>
          <p:nvPr/>
        </p:nvPicPr>
        <p:blipFill>
          <a:blip r:embed="rId2" cstate="print"/>
          <a:srcRect/>
          <a:stretch>
            <a:fillRect/>
          </a:stretch>
        </p:blipFill>
        <p:spPr bwMode="auto">
          <a:xfrm>
            <a:off x="467544" y="2348880"/>
            <a:ext cx="5696744" cy="3797830"/>
          </a:xfrm>
          <a:prstGeom prst="rect">
            <a:avLst/>
          </a:prstGeom>
        </p:spPr>
        <p:style>
          <a:lnRef idx="2">
            <a:schemeClr val="accent1"/>
          </a:lnRef>
          <a:fillRef idx="1">
            <a:schemeClr val="lt1"/>
          </a:fillRef>
          <a:effectRef idx="0">
            <a:schemeClr val="accent1"/>
          </a:effectRef>
          <a:fontRef idx="minor">
            <a:schemeClr val="dk1"/>
          </a:fontRef>
        </p:style>
      </p:pic>
      <p:pic>
        <p:nvPicPr>
          <p:cNvPr id="21508" name="Picture 4" descr="FOW_new_banner"/>
          <p:cNvPicPr>
            <a:picLocks noChangeAspect="1" noChangeArrowheads="1"/>
          </p:cNvPicPr>
          <p:nvPr/>
        </p:nvPicPr>
        <p:blipFill>
          <a:blip r:embed="rId3" cstate="print"/>
          <a:srcRect/>
          <a:stretch>
            <a:fillRect/>
          </a:stretch>
        </p:blipFill>
        <p:spPr bwMode="auto">
          <a:xfrm>
            <a:off x="323528" y="1052736"/>
            <a:ext cx="6965504" cy="928734"/>
          </a:xfrm>
          <a:prstGeom prst="rect">
            <a:avLst/>
          </a:prstGeom>
        </p:spPr>
        <p:style>
          <a:lnRef idx="2">
            <a:schemeClr val="accent1"/>
          </a:lnRef>
          <a:fillRef idx="1">
            <a:schemeClr val="lt1"/>
          </a:fillRef>
          <a:effectRef idx="0">
            <a:schemeClr val="accent1"/>
          </a:effectRef>
          <a:fontRef idx="minor">
            <a:schemeClr val="dk1"/>
          </a:fontRef>
        </p:style>
      </p:pic>
      <p:sp>
        <p:nvSpPr>
          <p:cNvPr id="6" name="Rectangle 5"/>
          <p:cNvSpPr/>
          <p:nvPr/>
        </p:nvSpPr>
        <p:spPr>
          <a:xfrm>
            <a:off x="467544" y="6237312"/>
            <a:ext cx="806489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http://focusingonwildlife.com/news/migrating-raptors-on-the-strait-of-gibraltar/</a:t>
            </a:r>
            <a:endParaRPr lang="en-US" dirty="0"/>
          </a:p>
        </p:txBody>
      </p:sp>
      <p:sp>
        <p:nvSpPr>
          <p:cNvPr id="7" name="TextBox 6"/>
          <p:cNvSpPr txBox="1"/>
          <p:nvPr/>
        </p:nvSpPr>
        <p:spPr>
          <a:xfrm>
            <a:off x="6300192" y="5805264"/>
            <a:ext cx="1800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19.10.2013</a:t>
            </a:r>
            <a:endParaRPr lang="en-US" dirty="0"/>
          </a:p>
        </p:txBody>
      </p:sp>
      <p:sp>
        <p:nvSpPr>
          <p:cNvPr id="9" name="TextBox 8"/>
          <p:cNvSpPr txBox="1"/>
          <p:nvPr/>
        </p:nvSpPr>
        <p:spPr>
          <a:xfrm>
            <a:off x="357158" y="500042"/>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οικοσύστημα;</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http://i2.wp.com/www.biosphereonline.com/wp-content/uploads/2015/08/Aquila_chrysaetos_1_Bohus%CC%8C_C%CC%8Ci%CC%81c%CC%8Cel.jpg?resize=1024%2C600"/>
          <p:cNvPicPr>
            <a:picLocks noChangeAspect="1" noChangeArrowheads="1"/>
          </p:cNvPicPr>
          <p:nvPr/>
        </p:nvPicPr>
        <p:blipFill>
          <a:blip r:embed="rId2" cstate="print"/>
          <a:srcRect/>
          <a:stretch>
            <a:fillRect/>
          </a:stretch>
        </p:blipFill>
        <p:spPr bwMode="auto">
          <a:xfrm>
            <a:off x="467544" y="1268760"/>
            <a:ext cx="7746017" cy="4538682"/>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2" descr=" logo"/>
          <p:cNvPicPr>
            <a:picLocks noChangeAspect="1" noChangeArrowheads="1"/>
          </p:cNvPicPr>
          <p:nvPr/>
        </p:nvPicPr>
        <p:blipFill>
          <a:blip r:embed="rId3" cstate="print"/>
          <a:srcRect/>
          <a:stretch>
            <a:fillRect/>
          </a:stretch>
        </p:blipFill>
        <p:spPr bwMode="auto">
          <a:xfrm>
            <a:off x="467544" y="332656"/>
            <a:ext cx="3810000" cy="742951"/>
          </a:xfrm>
          <a:prstGeom prst="rect">
            <a:avLst/>
          </a:prstGeom>
        </p:spPr>
        <p:style>
          <a:lnRef idx="2">
            <a:schemeClr val="accent1"/>
          </a:lnRef>
          <a:fillRef idx="1">
            <a:schemeClr val="lt1"/>
          </a:fillRef>
          <a:effectRef idx="0">
            <a:schemeClr val="accent1"/>
          </a:effectRef>
          <a:fontRef idx="minor">
            <a:schemeClr val="dk1"/>
          </a:fontRef>
        </p:style>
      </p:pic>
      <p:sp>
        <p:nvSpPr>
          <p:cNvPr id="6" name="Rectangle 5"/>
          <p:cNvSpPr/>
          <p:nvPr/>
        </p:nvSpPr>
        <p:spPr>
          <a:xfrm>
            <a:off x="214282" y="1124744"/>
            <a:ext cx="8286808"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b="1" cap="all" dirty="0" smtClean="0"/>
              <a:t>USA </a:t>
            </a:r>
            <a:r>
              <a:rPr lang="en-US" b="1" cap="all" dirty="0" smtClean="0"/>
              <a:t>STUDY MAPS WHERE TO BUILD WIND FARMS TO SAVE GOLDEN EAGLES</a:t>
            </a:r>
            <a:endParaRPr lang="en-US" b="1" cap="all" dirty="0"/>
          </a:p>
        </p:txBody>
      </p:sp>
      <p:sp>
        <p:nvSpPr>
          <p:cNvPr id="7" name="Rectangle 6"/>
          <p:cNvSpPr/>
          <p:nvPr/>
        </p:nvSpPr>
        <p:spPr>
          <a:xfrm>
            <a:off x="467544" y="5949280"/>
            <a:ext cx="777686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http://www.biosphereonline.com/2015/08/28/study-maps-where-to-build-wind-farms-to-save-golden-eagles/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4" name="Picture 4" descr="Spatial delineation of overlay between seven NREL wind power classes (WPC; 1-low wind value, 7-high wind value) and regional resource selection function maps grouped into seven geometric bins (see Fig 4 for color legend).Hatched areas are predicted low value for golden eagle nesting and wind development."/>
          <p:cNvPicPr>
            <a:picLocks noChangeAspect="1" noChangeArrowheads="1"/>
          </p:cNvPicPr>
          <p:nvPr/>
        </p:nvPicPr>
        <p:blipFill>
          <a:blip r:embed="rId2" cstate="print"/>
          <a:srcRect/>
          <a:stretch>
            <a:fillRect/>
          </a:stretch>
        </p:blipFill>
        <p:spPr bwMode="auto">
          <a:xfrm>
            <a:off x="251519" y="607544"/>
            <a:ext cx="6392183" cy="4964595"/>
          </a:xfrm>
          <a:prstGeom prst="rect">
            <a:avLst/>
          </a:prstGeom>
        </p:spPr>
        <p:style>
          <a:lnRef idx="2">
            <a:schemeClr val="accent1"/>
          </a:lnRef>
          <a:fillRef idx="1">
            <a:schemeClr val="lt1"/>
          </a:fillRef>
          <a:effectRef idx="0">
            <a:schemeClr val="accent1"/>
          </a:effectRef>
          <a:fontRef idx="minor">
            <a:schemeClr val="dk1"/>
          </a:fontRef>
        </p:style>
      </p:pic>
      <p:sp>
        <p:nvSpPr>
          <p:cNvPr id="7" name="Rectangle 6"/>
          <p:cNvSpPr/>
          <p:nvPr/>
        </p:nvSpPr>
        <p:spPr>
          <a:xfrm>
            <a:off x="2786050" y="142852"/>
            <a:ext cx="388843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Wyoming, second highest golden eagle population in the United States</a:t>
            </a:r>
            <a:endParaRPr lang="en-US" dirty="0"/>
          </a:p>
        </p:txBody>
      </p:sp>
      <p:sp>
        <p:nvSpPr>
          <p:cNvPr id="4098" name="AutoShape 2" descr="Students walk by the Waterloo entrance 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Students walk by the Waterloo entrance 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1" name="Rectangle 5"/>
          <p:cNvSpPr>
            <a:spLocks noChangeArrowheads="1"/>
          </p:cNvSpPr>
          <p:nvPr/>
        </p:nvSpPr>
        <p:spPr bwMode="auto">
          <a:xfrm>
            <a:off x="4500562" y="5715016"/>
            <a:ext cx="4139952" cy="923330"/>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333333"/>
                </a:solidFill>
                <a:effectLst/>
                <a:latin typeface="albert"/>
                <a:cs typeface="Arial" pitchFamily="34" charset="0"/>
              </a:rPr>
              <a:t>Landscapes for Energy and Wildlife: Conservation Prioritization for Golden Eagles across Large Spatial Scales , </a:t>
            </a:r>
            <a:r>
              <a:rPr kumimoji="0" lang="en-US" sz="1200" b="0" i="0" u="none" strike="noStrike" cap="none" normalizeH="0" baseline="0" dirty="0" smtClean="0">
                <a:ln>
                  <a:noFill/>
                </a:ln>
                <a:effectLst/>
                <a:latin typeface="inherit"/>
                <a:cs typeface="Arial" pitchFamily="34" charset="0"/>
              </a:rPr>
              <a:t>Jason D. Tack ,Bradley C. </a:t>
            </a:r>
            <a:r>
              <a:rPr kumimoji="0" lang="en-US" sz="1200" b="0" i="0" u="none" strike="noStrike" cap="none" normalizeH="0" baseline="0" dirty="0" err="1" smtClean="0">
                <a:ln>
                  <a:noFill/>
                </a:ln>
                <a:effectLst/>
                <a:latin typeface="inherit"/>
                <a:cs typeface="Arial" pitchFamily="34" charset="0"/>
              </a:rPr>
              <a:t>Fedy</a:t>
            </a:r>
            <a:endParaRPr kumimoji="0" lang="en-US" sz="1200" b="0" i="0" u="none" strike="noStrike" cap="none" normalizeH="0" baseline="0" dirty="0" smtClean="0">
              <a:ln>
                <a:noFill/>
              </a:ln>
              <a:effectLst/>
              <a:latin typeface="inheri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4102" name="Picture 6" descr="PLOS"/>
          <p:cNvPicPr>
            <a:picLocks noChangeAspect="1" noChangeArrowheads="1"/>
          </p:cNvPicPr>
          <p:nvPr/>
        </p:nvPicPr>
        <p:blipFill>
          <a:blip r:embed="rId3" cstate="print"/>
          <a:srcRect/>
          <a:stretch>
            <a:fillRect/>
          </a:stretch>
        </p:blipFill>
        <p:spPr bwMode="auto">
          <a:xfrm>
            <a:off x="5572132" y="5143512"/>
            <a:ext cx="904875" cy="285750"/>
          </a:xfrm>
          <a:prstGeom prst="rect">
            <a:avLst/>
          </a:prstGeom>
          <a:noFill/>
        </p:spPr>
      </p:pic>
      <p:sp>
        <p:nvSpPr>
          <p:cNvPr id="4103" name="Rectangle 7"/>
          <p:cNvSpPr>
            <a:spLocks noChangeArrowheads="1"/>
          </p:cNvSpPr>
          <p:nvPr/>
        </p:nvSpPr>
        <p:spPr bwMode="auto">
          <a:xfrm>
            <a:off x="571472" y="5857892"/>
            <a:ext cx="2699792" cy="78483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dirty="0" smtClean="0">
                <a:ln>
                  <a:noFill/>
                </a:ln>
                <a:solidFill>
                  <a:srgbClr val="666666"/>
                </a:solidFill>
                <a:effectLst/>
                <a:latin typeface="Arial" pitchFamily="34" charset="0"/>
                <a:cs typeface="Arial" pitchFamily="34" charset="0"/>
              </a:rPr>
              <a:t>Published: August 11, 2015</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dirty="0" smtClean="0">
                <a:ln>
                  <a:noFill/>
                </a:ln>
                <a:solidFill>
                  <a:srgbClr val="666666"/>
                </a:solidFill>
                <a:effectLst/>
                <a:latin typeface="Arial" pitchFamily="34" charset="0"/>
                <a:cs typeface="Arial" pitchFamily="34" charset="0"/>
                <a:hlinkClick r:id="rId4"/>
              </a:rPr>
              <a:t>http://dx.doi.org/10.1371/journal.pone.0134781</a:t>
            </a:r>
            <a:endParaRPr kumimoji="0" lang="en-US" sz="900" b="0" i="0" u="none" strike="noStrike" cap="none" normalizeH="0" baseline="0" dirty="0" smtClean="0">
              <a:ln>
                <a:noFill/>
              </a:ln>
              <a:solidFill>
                <a:srgbClr val="666666"/>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TextBox 9"/>
          <p:cNvSpPr txBox="1"/>
          <p:nvPr/>
        </p:nvSpPr>
        <p:spPr>
          <a:xfrm>
            <a:off x="6858016" y="1285860"/>
            <a:ext cx="2071702" cy="1077218"/>
          </a:xfrm>
          <a:prstGeom prst="rect">
            <a:avLst/>
          </a:prstGeom>
          <a:noFill/>
        </p:spPr>
        <p:txBody>
          <a:bodyPr wrap="square" rtlCol="0">
            <a:spAutoFit/>
          </a:bodyPr>
          <a:lstStyle/>
          <a:p>
            <a:r>
              <a:rPr lang="el-GR" dirty="0" smtClean="0"/>
              <a:t>ΧΑΡΤΕΣ ΧΩΡΟΤΑΞΙΑΣ ΤΟΥ ΧΡΥΣΑΕΤΟΥ ΣΤΙΣ ΗΠΑ</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RSPB - Give Nature a Home"/>
          <p:cNvPicPr>
            <a:picLocks noChangeAspect="1" noChangeArrowheads="1"/>
          </p:cNvPicPr>
          <p:nvPr/>
        </p:nvPicPr>
        <p:blipFill>
          <a:blip r:embed="rId2" cstate="print"/>
          <a:srcRect/>
          <a:stretch>
            <a:fillRect/>
          </a:stretch>
        </p:blipFill>
        <p:spPr bwMode="auto">
          <a:xfrm>
            <a:off x="214282" y="285728"/>
            <a:ext cx="1872208" cy="886311"/>
          </a:xfrm>
          <a:prstGeom prst="rect">
            <a:avLst/>
          </a:prstGeom>
        </p:spPr>
        <p:style>
          <a:lnRef idx="2">
            <a:schemeClr val="accent1"/>
          </a:lnRef>
          <a:fillRef idx="1">
            <a:schemeClr val="lt1"/>
          </a:fillRef>
          <a:effectRef idx="0">
            <a:schemeClr val="accent1"/>
          </a:effectRef>
          <a:fontRef idx="minor">
            <a:schemeClr val="dk1"/>
          </a:fontRef>
        </p:style>
      </p:pic>
      <p:pic>
        <p:nvPicPr>
          <p:cNvPr id="7" name="Picture 2"/>
          <p:cNvPicPr>
            <a:picLocks noChangeAspect="1" noChangeArrowheads="1"/>
          </p:cNvPicPr>
          <p:nvPr/>
        </p:nvPicPr>
        <p:blipFill>
          <a:blip r:embed="rId3" cstate="print"/>
          <a:srcRect/>
          <a:stretch>
            <a:fillRect/>
          </a:stretch>
        </p:blipFill>
        <p:spPr bwMode="auto">
          <a:xfrm>
            <a:off x="214282" y="1285860"/>
            <a:ext cx="6533348" cy="522667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8" name="TextBox 7"/>
          <p:cNvSpPr txBox="1"/>
          <p:nvPr/>
        </p:nvSpPr>
        <p:spPr>
          <a:xfrm>
            <a:off x="6858016" y="1357298"/>
            <a:ext cx="1368152"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Useful information about wind farms</a:t>
            </a:r>
            <a:endParaRPr lang="en-US" dirty="0"/>
          </a:p>
        </p:txBody>
      </p:sp>
      <p:pic>
        <p:nvPicPr>
          <p:cNvPr id="9" name="Picture 2" descr="Ecotricity wind turbine"/>
          <p:cNvPicPr>
            <a:picLocks noChangeAspect="1" noChangeArrowheads="1"/>
          </p:cNvPicPr>
          <p:nvPr/>
        </p:nvPicPr>
        <p:blipFill>
          <a:blip r:embed="rId4" cstate="print"/>
          <a:srcRect/>
          <a:stretch>
            <a:fillRect/>
          </a:stretch>
        </p:blipFill>
        <p:spPr bwMode="auto">
          <a:xfrm>
            <a:off x="5076056" y="2924944"/>
            <a:ext cx="3584399" cy="2016224"/>
          </a:xfrm>
          <a:prstGeom prst="rect">
            <a:avLst/>
          </a:prstGeom>
        </p:spPr>
        <p:style>
          <a:lnRef idx="2">
            <a:schemeClr val="accent1"/>
          </a:lnRef>
          <a:fillRef idx="1">
            <a:schemeClr val="lt1"/>
          </a:fillRef>
          <a:effectRef idx="0">
            <a:schemeClr val="accent1"/>
          </a:effectRef>
          <a:fontRef idx="minor">
            <a:schemeClr val="dk1"/>
          </a:fontRef>
        </p:style>
      </p:pic>
      <p:sp>
        <p:nvSpPr>
          <p:cNvPr id="10" name="Rectangle 9"/>
          <p:cNvSpPr/>
          <p:nvPr/>
        </p:nvSpPr>
        <p:spPr>
          <a:xfrm>
            <a:off x="5076056" y="5085184"/>
            <a:ext cx="3635896"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Sandy, Bedfordshire 2016, </a:t>
            </a:r>
            <a:r>
              <a:rPr lang="en-US" b="1" dirty="0" smtClean="0"/>
              <a:t>0.8 MW </a:t>
            </a:r>
            <a:r>
              <a:rPr lang="en-US" dirty="0" smtClean="0"/>
              <a:t>wind turbine will generate around two million units of green energy every year, equivalent to </a:t>
            </a:r>
            <a:r>
              <a:rPr lang="en-US" b="1" dirty="0" smtClean="0">
                <a:solidFill>
                  <a:srgbClr val="0070C0"/>
                </a:solidFill>
              </a:rPr>
              <a:t>over half of the electricity </a:t>
            </a:r>
            <a:r>
              <a:rPr lang="en-US" dirty="0" smtClean="0"/>
              <a:t>the RSPB uses across its </a:t>
            </a:r>
            <a:r>
              <a:rPr lang="en-US" b="1" dirty="0" smtClean="0">
                <a:solidFill>
                  <a:srgbClr val="0070C0"/>
                </a:solidFill>
              </a:rPr>
              <a:t>127 UK locations</a:t>
            </a:r>
            <a:r>
              <a:rPr lang="en-US" dirty="0" smtClean="0"/>
              <a:t>.</a:t>
            </a:r>
            <a:endParaRPr lang="en-US" dirty="0"/>
          </a:p>
        </p:txBody>
      </p:sp>
      <p:sp>
        <p:nvSpPr>
          <p:cNvPr id="11" name="TextBox 10"/>
          <p:cNvSpPr txBox="1"/>
          <p:nvPr/>
        </p:nvSpPr>
        <p:spPr>
          <a:xfrm>
            <a:off x="2214546" y="571480"/>
            <a:ext cx="421484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Θέσεις της Βασιλικής Ένωσης για την Προστασία των Πτηνών</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6228184" y="980728"/>
            <a:ext cx="1606807" cy="2381449"/>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91139" name="Picture 3"/>
          <p:cNvPicPr>
            <a:picLocks noChangeAspect="1" noChangeArrowheads="1"/>
          </p:cNvPicPr>
          <p:nvPr/>
        </p:nvPicPr>
        <p:blipFill>
          <a:blip r:embed="rId3" cstate="print"/>
          <a:srcRect/>
          <a:stretch>
            <a:fillRect/>
          </a:stretch>
        </p:blipFill>
        <p:spPr bwMode="auto">
          <a:xfrm>
            <a:off x="251520" y="764704"/>
            <a:ext cx="5028365" cy="5809109"/>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91140" name="Picture 4"/>
          <p:cNvPicPr>
            <a:picLocks noChangeAspect="1" noChangeArrowheads="1"/>
          </p:cNvPicPr>
          <p:nvPr/>
        </p:nvPicPr>
        <p:blipFill>
          <a:blip r:embed="rId4" cstate="print"/>
          <a:srcRect/>
          <a:stretch>
            <a:fillRect/>
          </a:stretch>
        </p:blipFill>
        <p:spPr bwMode="auto">
          <a:xfrm>
            <a:off x="3203848" y="6021288"/>
            <a:ext cx="5572125" cy="371475"/>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10" name="TextBox 9"/>
          <p:cNvSpPr txBox="1"/>
          <p:nvPr/>
        </p:nvSpPr>
        <p:spPr>
          <a:xfrm>
            <a:off x="5796136" y="3429000"/>
            <a:ext cx="208823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IEA, Wind Task 19</a:t>
            </a:r>
            <a:endParaRPr lang="en-US" dirty="0"/>
          </a:p>
        </p:txBody>
      </p:sp>
      <p:pic>
        <p:nvPicPr>
          <p:cNvPr id="91142" name="Picture 6" descr="http://cdn.toonvectors.com/images/35/17141/toonvectors-17141-140.jpg"/>
          <p:cNvPicPr>
            <a:picLocks noChangeAspect="1" noChangeArrowheads="1"/>
          </p:cNvPicPr>
          <p:nvPr/>
        </p:nvPicPr>
        <p:blipFill>
          <a:blip r:embed="rId5" cstate="print"/>
          <a:srcRect/>
          <a:stretch>
            <a:fillRect/>
          </a:stretch>
        </p:blipFill>
        <p:spPr bwMode="auto">
          <a:xfrm>
            <a:off x="5796136" y="3861048"/>
            <a:ext cx="2053580" cy="2053582"/>
          </a:xfrm>
          <a:prstGeom prst="rect">
            <a:avLst/>
          </a:prstGeom>
        </p:spPr>
        <p:style>
          <a:lnRef idx="2">
            <a:schemeClr val="accent2"/>
          </a:lnRef>
          <a:fillRef idx="1">
            <a:schemeClr val="lt1"/>
          </a:fillRef>
          <a:effectRef idx="0">
            <a:schemeClr val="accent2"/>
          </a:effectRef>
          <a:fontRef idx="minor">
            <a:schemeClr val="dk1"/>
          </a:fontRef>
        </p:style>
      </p:pic>
      <p:sp>
        <p:nvSpPr>
          <p:cNvPr id="8" name="TextBox 7"/>
          <p:cNvSpPr txBox="1"/>
          <p:nvPr/>
        </p:nvSpPr>
        <p:spPr>
          <a:xfrm>
            <a:off x="214282" y="285728"/>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Πτώση πάγου;</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1520" y="260648"/>
            <a:ext cx="54006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Environmental impact no 4, </a:t>
            </a:r>
            <a:r>
              <a:rPr lang="en-US" dirty="0" smtClean="0">
                <a:solidFill>
                  <a:srgbClr val="FF0000"/>
                </a:solidFill>
              </a:rPr>
              <a:t>Ice throwing?</a:t>
            </a:r>
            <a:endParaRPr lang="en-US" dirty="0">
              <a:solidFill>
                <a:srgbClr val="FF0000"/>
              </a:solidFill>
            </a:endParaRPr>
          </a:p>
        </p:txBody>
      </p:sp>
      <p:pic>
        <p:nvPicPr>
          <p:cNvPr id="92162" name="Picture 2"/>
          <p:cNvPicPr>
            <a:picLocks noChangeAspect="1" noChangeArrowheads="1"/>
          </p:cNvPicPr>
          <p:nvPr/>
        </p:nvPicPr>
        <p:blipFill>
          <a:blip r:embed="rId2" cstate="print"/>
          <a:srcRect/>
          <a:stretch>
            <a:fillRect/>
          </a:stretch>
        </p:blipFill>
        <p:spPr bwMode="auto">
          <a:xfrm>
            <a:off x="179512" y="1052736"/>
            <a:ext cx="6000750" cy="1619250"/>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92163" name="Picture 3"/>
          <p:cNvPicPr>
            <a:picLocks noChangeAspect="1" noChangeArrowheads="1"/>
          </p:cNvPicPr>
          <p:nvPr/>
        </p:nvPicPr>
        <p:blipFill>
          <a:blip r:embed="rId3" cstate="print"/>
          <a:srcRect/>
          <a:stretch>
            <a:fillRect/>
          </a:stretch>
        </p:blipFill>
        <p:spPr bwMode="auto">
          <a:xfrm>
            <a:off x="2699792" y="3140968"/>
            <a:ext cx="3667125" cy="3171825"/>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7" name="TextBox 6"/>
          <p:cNvSpPr txBox="1"/>
          <p:nvPr/>
        </p:nvSpPr>
        <p:spPr>
          <a:xfrm>
            <a:off x="6444208" y="4869160"/>
            <a:ext cx="165618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Most of the ice drops </a:t>
            </a:r>
            <a:r>
              <a:rPr lang="en-US" b="1" dirty="0" smtClean="0">
                <a:solidFill>
                  <a:srgbClr val="0070C0"/>
                </a:solidFill>
              </a:rPr>
              <a:t>near the turbine base</a:t>
            </a:r>
            <a:endParaRPr lang="en-US" b="1" dirty="0">
              <a:solidFill>
                <a:srgbClr val="0070C0"/>
              </a:solidFill>
            </a:endParaRPr>
          </a:p>
        </p:txBody>
      </p:sp>
      <p:cxnSp>
        <p:nvCxnSpPr>
          <p:cNvPr id="9" name="Straight Arrow Connector 8"/>
          <p:cNvCxnSpPr/>
          <p:nvPr/>
        </p:nvCxnSpPr>
        <p:spPr bwMode="auto">
          <a:xfrm flipH="1" flipV="1">
            <a:off x="4572000" y="4941168"/>
            <a:ext cx="1872208" cy="216024"/>
          </a:xfrm>
          <a:prstGeom prst="straightConnector1">
            <a:avLst/>
          </a:prstGeom>
          <a:solidFill>
            <a:srgbClr val="00CC99"/>
          </a:solidFill>
          <a:ln w="12700" cap="flat" cmpd="sng" algn="ctr">
            <a:solidFill>
              <a:srgbClr val="000000"/>
            </a:solidFill>
            <a:prstDash val="solid"/>
            <a:round/>
            <a:headEnd type="none" w="med" len="med"/>
            <a:tailEnd type="arrow"/>
          </a:ln>
          <a:effectLst/>
        </p:spPr>
      </p:cxnSp>
      <p:sp>
        <p:nvSpPr>
          <p:cNvPr id="10" name="TextBox 9"/>
          <p:cNvSpPr txBox="1"/>
          <p:nvPr/>
        </p:nvSpPr>
        <p:spPr>
          <a:xfrm>
            <a:off x="4427984" y="2996952"/>
            <a:ext cx="28803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N</a:t>
            </a:r>
            <a:endParaRPr lang="en-US" dirty="0"/>
          </a:p>
        </p:txBody>
      </p:sp>
      <p:sp>
        <p:nvSpPr>
          <p:cNvPr id="11" name="TextBox 10"/>
          <p:cNvSpPr txBox="1"/>
          <p:nvPr/>
        </p:nvSpPr>
        <p:spPr>
          <a:xfrm>
            <a:off x="2915816" y="4509120"/>
            <a:ext cx="28803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W</a:t>
            </a:r>
            <a:endParaRPr lang="en-US" dirty="0"/>
          </a:p>
        </p:txBody>
      </p:sp>
      <p:sp>
        <p:nvSpPr>
          <p:cNvPr id="12" name="TextBox 11"/>
          <p:cNvSpPr txBox="1"/>
          <p:nvPr/>
        </p:nvSpPr>
        <p:spPr>
          <a:xfrm>
            <a:off x="5940152" y="4581128"/>
            <a:ext cx="28803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E</a:t>
            </a:r>
            <a:endParaRPr lang="en-US" dirty="0"/>
          </a:p>
        </p:txBody>
      </p:sp>
      <p:sp>
        <p:nvSpPr>
          <p:cNvPr id="13" name="TextBox 12"/>
          <p:cNvSpPr txBox="1"/>
          <p:nvPr/>
        </p:nvSpPr>
        <p:spPr>
          <a:xfrm>
            <a:off x="4427984" y="5877272"/>
            <a:ext cx="28803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s</a:t>
            </a:r>
            <a:endParaRPr lang="en-US" dirty="0"/>
          </a:p>
        </p:txBody>
      </p:sp>
      <p:sp>
        <p:nvSpPr>
          <p:cNvPr id="17" name="Striped Right Arrow 16"/>
          <p:cNvSpPr/>
          <p:nvPr/>
        </p:nvSpPr>
        <p:spPr bwMode="auto">
          <a:xfrm rot="8142974" flipV="1">
            <a:off x="5183319" y="2099759"/>
            <a:ext cx="3341766" cy="841993"/>
          </a:xfrm>
          <a:prstGeom prst="stripedRightArrow">
            <a:avLst/>
          </a:prstGeom>
          <a:solidFill>
            <a:schemeClr val="bg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smtClean="0">
                <a:latin typeface="Tahoma" charset="0"/>
                <a:ea typeface="ヒラギノ角ゴ ProN W3" charset="0"/>
                <a:cs typeface="ヒラギノ角ゴ ProN W3" charset="0"/>
                <a:sym typeface="Tahoma" charset="0"/>
              </a:rPr>
              <a:t>Prevailing wind direction</a:t>
            </a:r>
            <a:endParaRPr kumimoji="0" lang="en-US" sz="1600" b="0" i="0" u="none" strike="noStrike" cap="none" normalizeH="0" baseline="0" dirty="0" smtClean="0">
              <a:ln>
                <a:noFill/>
              </a:ln>
              <a:solidFill>
                <a:srgbClr val="000000"/>
              </a:solidFill>
              <a:effectLst/>
              <a:latin typeface="Tahoma" charset="0"/>
              <a:ea typeface="ヒラギノ角ゴ ProN W3" charset="0"/>
              <a:cs typeface="ヒラギノ角ゴ ProN W3" charset="0"/>
              <a:sym typeface="Tahoma" charset="0"/>
            </a:endParaRPr>
          </a:p>
        </p:txBody>
      </p:sp>
      <p:cxnSp>
        <p:nvCxnSpPr>
          <p:cNvPr id="20" name="Straight Arrow Connector 19"/>
          <p:cNvCxnSpPr/>
          <p:nvPr/>
        </p:nvCxnSpPr>
        <p:spPr bwMode="auto">
          <a:xfrm flipV="1">
            <a:off x="1763688" y="2564904"/>
            <a:ext cx="792088" cy="936104"/>
          </a:xfrm>
          <a:prstGeom prst="straightConnector1">
            <a:avLst/>
          </a:prstGeom>
          <a:solidFill>
            <a:srgbClr val="00CC99"/>
          </a:solidFill>
          <a:ln w="12700" cap="flat" cmpd="sng" algn="ctr">
            <a:solidFill>
              <a:srgbClr val="000000"/>
            </a:solidFill>
            <a:prstDash val="solid"/>
            <a:round/>
            <a:headEnd type="none" w="med" len="med"/>
            <a:tailEnd type="arrow"/>
          </a:ln>
          <a:effectLst/>
        </p:spPr>
      </p:cxnSp>
      <p:sp>
        <p:nvSpPr>
          <p:cNvPr id="21" name="TextBox 20"/>
          <p:cNvSpPr txBox="1"/>
          <p:nvPr/>
        </p:nvSpPr>
        <p:spPr>
          <a:xfrm>
            <a:off x="1043608" y="3356992"/>
            <a:ext cx="93610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1.8 kg</a:t>
            </a:r>
            <a:endParaRPr lang="en-US" dirty="0"/>
          </a:p>
        </p:txBody>
      </p:sp>
      <p:pic>
        <p:nvPicPr>
          <p:cNvPr id="95234" name="Picture 2"/>
          <p:cNvPicPr>
            <a:picLocks noChangeAspect="1" noChangeArrowheads="1"/>
          </p:cNvPicPr>
          <p:nvPr/>
        </p:nvPicPr>
        <p:blipFill>
          <a:blip r:embed="rId4" cstate="print"/>
          <a:srcRect/>
          <a:stretch>
            <a:fillRect/>
          </a:stretch>
        </p:blipFill>
        <p:spPr bwMode="auto">
          <a:xfrm>
            <a:off x="395536" y="3789040"/>
            <a:ext cx="2174799" cy="2508498"/>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971600" y="858251"/>
            <a:ext cx="7952587" cy="5667093"/>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93187" name="Picture 3"/>
          <p:cNvPicPr>
            <a:picLocks noChangeAspect="1" noChangeArrowheads="1"/>
          </p:cNvPicPr>
          <p:nvPr/>
        </p:nvPicPr>
        <p:blipFill>
          <a:blip r:embed="rId3" cstate="print"/>
          <a:srcRect/>
          <a:stretch>
            <a:fillRect/>
          </a:stretch>
        </p:blipFill>
        <p:spPr bwMode="auto">
          <a:xfrm>
            <a:off x="6300192" y="1196752"/>
            <a:ext cx="2202557" cy="2618961"/>
          </a:xfrm>
          <a:prstGeom prst="rect">
            <a:avLst/>
          </a:prstGeom>
          <a:ln>
            <a:solidFill>
              <a:schemeClr val="bg1"/>
            </a:solidFill>
            <a:headEnd/>
            <a:tailEnd/>
          </a:ln>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1403648" y="5949280"/>
            <a:ext cx="108012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Αυστρία</a:t>
            </a:r>
            <a:endParaRPr lang="en-US" dirty="0"/>
          </a:p>
        </p:txBody>
      </p:sp>
      <p:sp>
        <p:nvSpPr>
          <p:cNvPr id="6" name="TextBox 5"/>
          <p:cNvSpPr txBox="1"/>
          <p:nvPr/>
        </p:nvSpPr>
        <p:spPr>
          <a:xfrm>
            <a:off x="214282" y="285728"/>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Πτώση πάγου;</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image001"/>
          <p:cNvPicPr>
            <a:picLocks noChangeAspect="1" noChangeArrowheads="1"/>
          </p:cNvPicPr>
          <p:nvPr/>
        </p:nvPicPr>
        <p:blipFill>
          <a:blip r:embed="rId2" cstate="print"/>
          <a:srcRect/>
          <a:stretch>
            <a:fillRect/>
          </a:stretch>
        </p:blipFill>
        <p:spPr bwMode="auto">
          <a:xfrm>
            <a:off x="214282" y="928670"/>
            <a:ext cx="8715436" cy="4905863"/>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117762" name="Picture 2" descr="Αποτέλεσμα εικόνας για WIceAtlas"/>
          <p:cNvPicPr>
            <a:picLocks noChangeAspect="1" noChangeArrowheads="1"/>
          </p:cNvPicPr>
          <p:nvPr/>
        </p:nvPicPr>
        <p:blipFill>
          <a:blip r:embed="rId3" cstate="print"/>
          <a:srcRect/>
          <a:stretch>
            <a:fillRect/>
          </a:stretch>
        </p:blipFill>
        <p:spPr bwMode="auto">
          <a:xfrm>
            <a:off x="7020272" y="2708920"/>
            <a:ext cx="1962150" cy="2019301"/>
          </a:xfrm>
          <a:prstGeom prst="rect">
            <a:avLst/>
          </a:prstGeom>
          <a:noFill/>
        </p:spPr>
      </p:pic>
      <p:sp>
        <p:nvSpPr>
          <p:cNvPr id="4" name="Rectangle 3"/>
          <p:cNvSpPr/>
          <p:nvPr/>
        </p:nvSpPr>
        <p:spPr>
          <a:xfrm>
            <a:off x="179512" y="476672"/>
            <a:ext cx="3339376"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smtClean="0"/>
              <a:t>http://virtual.vtt.fi/virtual/wiceatla/</a:t>
            </a:r>
            <a:endParaRPr lang="el-GR" dirty="0"/>
          </a:p>
        </p:txBody>
      </p:sp>
      <p:sp>
        <p:nvSpPr>
          <p:cNvPr id="5" name="TextBox 4"/>
          <p:cNvSpPr txBox="1"/>
          <p:nvPr/>
        </p:nvSpPr>
        <p:spPr>
          <a:xfrm>
            <a:off x="142844" y="142852"/>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Πτώση πάγου;</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C:\Documents and Settings\dkanellopoulos\My Documents\παρουσιάσεις ΔΚ ΔΕΗ\ΔΙΕΘΝΕΣ ΕΛΛΗΝΙΚΟ ΠΑΝΕΠΙΣΤΗΜΙΟ\e-photos wind only\AUSTRIA E70.jpg"/>
          <p:cNvPicPr>
            <a:picLocks noChangeAspect="1" noChangeArrowheads="1"/>
          </p:cNvPicPr>
          <p:nvPr/>
        </p:nvPicPr>
        <p:blipFill>
          <a:blip r:embed="rId2" cstate="print"/>
          <a:srcRect/>
          <a:stretch>
            <a:fillRect/>
          </a:stretch>
        </p:blipFill>
        <p:spPr bwMode="auto">
          <a:xfrm>
            <a:off x="395536" y="836712"/>
            <a:ext cx="8352928" cy="5775037"/>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467544" y="332656"/>
            <a:ext cx="246138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ΑΥΣΤΡΙΑ</a:t>
            </a:r>
            <a:r>
              <a:rPr lang="en-US" dirty="0" smtClean="0"/>
              <a:t>, E70/2300</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143372" y="5643578"/>
            <a:ext cx="428628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Environmental impact </a:t>
            </a:r>
            <a:r>
              <a:rPr lang="el-GR" dirty="0" smtClean="0"/>
              <a:t>:</a:t>
            </a:r>
            <a:r>
              <a:rPr lang="en-US" dirty="0" smtClean="0"/>
              <a:t> </a:t>
            </a:r>
            <a:r>
              <a:rPr lang="en-US" dirty="0" smtClean="0">
                <a:solidFill>
                  <a:srgbClr val="FF0000"/>
                </a:solidFill>
              </a:rPr>
              <a:t>Shadow flicker?</a:t>
            </a:r>
            <a:endParaRPr lang="en-US" dirty="0">
              <a:solidFill>
                <a:srgbClr val="FF0000"/>
              </a:solidFill>
            </a:endParaRPr>
          </a:p>
        </p:txBody>
      </p:sp>
      <p:sp>
        <p:nvSpPr>
          <p:cNvPr id="91138" name="AutoShape 2" descr="data:image/jpeg;base64,/9j/4AAQSkZJRgABAQAAAQABAAD/2wCEAAkGBw8PEA4QEBAPDw8PEA8NDQwPDw8MDQwOFBEWFhQRFBUYHSggGBolGxQUITEhJSkrLi4uFx81ODMsNygtLjcBCgoKBgYGDg8PGisZExkrKysrKysrKysrKysrKysrKysrKysrKysrKysrKysrKysrKysrKysrKysrKysrKysrK//AABEIANIA8AMBIgACEQEDEQH/xAAcAAEAAQUBAQAAAAAAAAAAAAAABgIDBAUHAQj/xAA/EAACAQMCBAMFAgoLAQAAAAAAAQIDBBEFIQYSMVETFEEiMmFxkVLBFSQzQlOBobHR8AcXI0RzkqKywtLhFv/EABQBAQAAAAAAAAAAAAAAAAAAAAD/xAAUEQEAAAAAAAAAAAAAAAAAAAAA/9oADAMBAAIRAxEAPwDuIAAAAAAAAAAAAAAAAAAAAAAAAAAAAAAAAAAAAAAAAAAAAAAAAAAAAAAAAAAAAAAAAAAAAAAAAAAAAAAAAAAAAAAAAAAAAAAAAAAAAAAAAAAAAAAAAAAAAAAAAAAAAAAAAAAAAAU1JqKcpNRjFOUpN4UUurb9Eeykkm3slu29kl3ILxDq07qUKdKnVnRdTlp0oqVB3UoxlLxHOpFR5Fy5ST3wn2Ay/wCsawU3GSrKOFKNaMFWhOD6SSg3JfJrPTKN5p/ENlcfkbmjUkll01UiqqXxg/aX60c04htLmSp+Yo1KWZuFGtUr+cdOpySnhwpUpz5WqbTxj07ZIlWUWmqkViLkqlOrHDg0stSjJbbP17gdb0jjd17nkqW3lbWVKVWndXFaFOUtoSguTp7UZ82zeEt99jaVOM9Ji2palYJp4ad3Qyn/AJjiUq86/hTqxUXSt7e1p0+ZzjCMIRTnv0lLlhnH2IrLxkuJvK+TA7ZDi7S5LK1Cxa7q7of9i3PjLTF/fKMv8OTrf7Ezicn0+X3Ff8X+8Ds9nxnp9acKcK7c6klCEZUa9Pmk+izKKSJAcW0Gyh4brVPdnmnCfMlSx845cp5ylCPtbZSeTreh3Uq1vRqTWJyh7W3LzNPDlj0zjOHusgZwAAAAAAAAAAAAAAWbqLcXjqBc8Rd0OddyF6g7qEnjODXT1i4j1yB0bmXcZRzdcRVl6lS4kq9wOjZGTnf/ANNVKlxPVA6HkHPlxTULkeK5gUf0k67OjOFvzRhSdOFWosScqrc5JRbUl7K5OnrnfYikdYta2IVbmhDGJKLoLK2xnaon0yav+kjVXXrwb/Q04/SdR/eQKjWqQXsyktoy9N2/V7AdlsqVhKUHDUbDmT/s4vxKbjJ7ez+MvfDa6epka1wLXusShcW3NtGTkpwVSksvleE/V9XnbK9TkdDV7mLcfFny4WViDznOVuvgb7QuLLihRpwzJxjTjFNtt45e4Eis+GPGmqVPUtKqVanu0YXLnUk4rL5YpZlsm+noZF7wiqE/DrajYU6ijzSpNVHOMZZxJrmyls+uDW6TxtyqyjJfk6tB57KNOS+83N3x3S8WvJP3nTljvilGP3AVVuBI0406lXUaKp1UvCnTtqlXxU45zHFR5WN8ldbhWyjRjWjeVKy8enSniFOnGOZR5ouLTafLJde6NTQ48irfTofoKNOm/Tpbcv70jQavxbKrGtFP37mNX6UaUf8AgBsNa4pj46jQjJ4k6PjVHmajFtOMPsxzHolFdkdj4Pnmws2/WjFnzFSb8RNtt8zl2Sy2/vOz6Jrk4WttBfm0KS/0IDp3Mu55zruQB8QVO5T+H6ncDoPOu4513Offh+r3H4cq/EDoPiLueeIu5AFq9Z9y5G+uH3AnfiLuPFj3IZTqXMu5lUre4l1bAlHjR7lalk0ttYVPVm3o0+VAXAABROlGXVGBc6PSn6I2QAid7wqn7po7nh2rHosnSClxT9AOU1NOqx6xZa8rP7LOrTtIPrFFp6ZSf5qA5d5Wfb/wrVhUf5r+jOnrT6SeeX9r3/nAVhBLpvjGcLd4W/7P2sDj2ocOOtVTqc0Y8sMS5Jyi1u+qTXqV0OA9PezuacfRp3Hh4/VJ7HYoW0V6fP4lx0k+/rnd756gckhwFpu7d5S3wn+OU137P5mwjwtpcYqPmbXlSUceYpPbGO50l0IfZT2xukzA1G5jSjtthY27AcY4i4d06jFOjXpSlHeK806vp2cmQG6pe0/az8pvD+jOucRatKTay/qRedRt9WBB/DeEvRYxu1jbBVC3k8JJ+8n6ybZNG33f1Z4v53YGv0vQXlSqNR3933p/RbLp3/UTjTqEnGMUlyqKit3lYXy/gRuFVo2FrqsoAS+hokpGfS4ak+podP4oaxklOm8SQnjLA9pcML1Mylw7TRtba6jNbMyQNZT0amvRGTCxpr0RlAC3GhFehWoo9AAAAAAAAAAAAAAAAAAAt1amEBbuqyimQTibVuqTNlxFq3KmkznOpXjm2BjXVZybZjnrCQHgKnBlIAAAeqWDLtLqUWsMwy/bRzJAdH4Xv5Sxkm1KWUiDcK0OhOaK2QFwAAAAAAAAAAAAAAAAAAACmcsAU1KiSI5resKCayXdb1NQT3Ob6zqTm3uBTrGpObe5pJPJ7OWSkD0z9PtedmHSjlkv4bsM42A1t3pnLHODRVYYZ1DVNO9jp6HPNUt3GTA1wAAGx0ulmSNeiRcP2zlJAT3hu3xFEmijWaRQ5Yo2iA9AAAAAAAAAAAAAAAAAPGwEmafV9QUE9zJ1C8UE9zn3EOrZykwMHXdVcm1kjNSeWV16vM2WQAQKooDO0yhzSR0vhyywlsQ3h20y0dN0uhyxQFV7bpxObcS2eG9jqlaOUQjim26gc1msMpMi7hiTLCQFyhDLRP8AhWx6PBEtHteaSOoaBZ8sVsBu7eGEi8eRR6AAAAAAAAAAAAAAAAAZh3lyoJl25rKKIZxDq2MpMDE4h1jqkyD3dw5Nl2/u3NvcwGwPAAAMm0p5aMdG50W35pICYcMWXR4JxQhhI0uhW3LFG/igEkRziC3zFkkNbqlLMWBx7V6HLJmvpQyyT8QWb5nsa3TrFuS2A3vDFlutjo1lTxFGg4fsOVLYk9OOEBWAAAAAAAAAAAAAAAAWqtTCK5ywaXVrzCYGv13VOVNZOearfObZuNXuHNs0U7dsDWyZ5g2HlR5UDX4GDYeVHlAMOjDLJjw1Z5a2NNY2OWtifcP2XKlsBILCliKM0t0o4RcAFmtTyi8AI1qOjqb6GPZaGovOCVuB4oICxa0FFGUeI9AAAAAAAAAAAAAAB42elupIDHu62ERXVJuWTf3eWaupatgRipatlHkvgSbyPwPPI/ACNeS+A8kSbyPwHkfgBGfJfA9Vj8CS+R+BVCx+AGs03T91sTDT6HKkYtlaY9DbU44ArR6AAAAAAAAAAAAAAAAAAAAAAAC3OOS4AMWVvkp8qjMAGH5VDyqMwAYflUPKozABh+VR7G2RlgC3CnguAAAAAAAAAAAAAAAAAAAAAAAAAAAAAAAAAAAAAAAAAAAAAAAAAAAAAAAAAAAAAAA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1140" name="AutoShape 4" descr="data:image/jpeg;base64,/9j/4AAQSkZJRgABAQAAAQABAAD/2wCEAAkGBw8PEA4QEBAPDw8PEA8NDQwPDw8MDQwOFBEWFhQRFBUYHSggGBolGxQUITEhJSkrLi4uFx81ODMsNygtLjcBCgoKBgYGDg8PGisZExkrKysrKysrKysrKysrKysrKysrKysrKysrKysrKysrKysrKysrKysrKysrKysrKysrK//AABEIANIA8AMBIgACEQEDEQH/xAAcAAEAAQUBAQAAAAAAAAAAAAAABgIDBAUHAQj/xAA/EAACAQMCBAMFAgoLAQAAAAAAAQIDBBEFIQYSMVETFEEiMmFxkVLBFSQzQlOBobHR8AcXI0RzkqKywtLhFv/EABQBAQAAAAAAAAAAAAAAAAAAAAD/xAAUEQEAAAAAAAAAAAAAAAAAAAAA/9oADAMBAAIRAxEAPwDuIAAAAAAAAAAAAAAAAAAAAAAAAAAAAAAAAAAAAAAAAAAAAAAAAAAAAAAAAAAAAAAAAAAAAAAAAAAAAAAAAAAAAAAAAAAAAAAAAAAAAAAAAAAAAAAAAAAAAAAAAAAAAAAAAAAAAAU1JqKcpNRjFOUpN4UUurb9Eeykkm3slu29kl3ILxDq07qUKdKnVnRdTlp0oqVB3UoxlLxHOpFR5Fy5ST3wn2Ay/wCsawU3GSrKOFKNaMFWhOD6SSg3JfJrPTKN5p/ENlcfkbmjUkll01UiqqXxg/aX60c04htLmSp+Yo1KWZuFGtUr+cdOpySnhwpUpz5WqbTxj07ZIlWUWmqkViLkqlOrHDg0stSjJbbP17gdb0jjd17nkqW3lbWVKVWndXFaFOUtoSguTp7UZ82zeEt99jaVOM9Ji2palYJp4ad3Qyn/AJjiUq86/hTqxUXSt7e1p0+ZzjCMIRTnv0lLlhnH2IrLxkuJvK+TA7ZDi7S5LK1Cxa7q7of9i3PjLTF/fKMv8OTrf7Ezicn0+X3Ff8X+8Ds9nxnp9acKcK7c6klCEZUa9Pmk+izKKSJAcW0Gyh4brVPdnmnCfMlSx845cp5ylCPtbZSeTreh3Uq1vRqTWJyh7W3LzNPDlj0zjOHusgZwAAAAAAAAAAAAAAWbqLcXjqBc8Rd0OddyF6g7qEnjODXT1i4j1yB0bmXcZRzdcRVl6lS4kq9wOjZGTnf/ANNVKlxPVA6HkHPlxTULkeK5gUf0k67OjOFvzRhSdOFWosScqrc5JRbUl7K5OnrnfYikdYta2IVbmhDGJKLoLK2xnaon0yav+kjVXXrwb/Q04/SdR/eQKjWqQXsyktoy9N2/V7AdlsqVhKUHDUbDmT/s4vxKbjJ7ez+MvfDa6epka1wLXusShcW3NtGTkpwVSksvleE/V9XnbK9TkdDV7mLcfFny4WViDznOVuvgb7QuLLihRpwzJxjTjFNtt45e4Eis+GPGmqVPUtKqVanu0YXLnUk4rL5YpZlsm+noZF7wiqE/DrajYU6ijzSpNVHOMZZxJrmyls+uDW6TxtyqyjJfk6tB57KNOS+83N3x3S8WvJP3nTljvilGP3AVVuBI0406lXUaKp1UvCnTtqlXxU45zHFR5WN8ldbhWyjRjWjeVKy8enSniFOnGOZR5ouLTafLJde6NTQ48irfTofoKNOm/Tpbcv70jQavxbKrGtFP37mNX6UaUf8AgBsNa4pj46jQjJ4k6PjVHmajFtOMPsxzHolFdkdj4Pnmws2/WjFnzFSb8RNtt8zl2Sy2/vOz6Jrk4WttBfm0KS/0IDp3Mu55zruQB8QVO5T+H6ncDoPOu4513Offh+r3H4cq/EDoPiLueeIu5AFq9Z9y5G+uH3AnfiLuPFj3IZTqXMu5lUre4l1bAlHjR7lalk0ttYVPVm3o0+VAXAABROlGXVGBc6PSn6I2QAid7wqn7po7nh2rHosnSClxT9AOU1NOqx6xZa8rP7LOrTtIPrFFp6ZSf5qA5d5Wfb/wrVhUf5r+jOnrT6SeeX9r3/nAVhBLpvjGcLd4W/7P2sDj2ocOOtVTqc0Y8sMS5Jyi1u+qTXqV0OA9PezuacfRp3Hh4/VJ7HYoW0V6fP4lx0k+/rnd756gckhwFpu7d5S3wn+OU137P5mwjwtpcYqPmbXlSUceYpPbGO50l0IfZT2xukzA1G5jSjtthY27AcY4i4d06jFOjXpSlHeK806vp2cmQG6pe0/az8pvD+jOucRatKTay/qRedRt9WBB/DeEvRYxu1jbBVC3k8JJ+8n6ybZNG33f1Z4v53YGv0vQXlSqNR3933p/RbLp3/UTjTqEnGMUlyqKit3lYXy/gRuFVo2FrqsoAS+hokpGfS4ak+podP4oaxklOm8SQnjLA9pcML1Mylw7TRtba6jNbMyQNZT0amvRGTCxpr0RlAC3GhFehWoo9AAAAAAAAAAAAAAAAAAAt1amEBbuqyimQTibVuqTNlxFq3KmkznOpXjm2BjXVZybZjnrCQHgKnBlIAAAeqWDLtLqUWsMwy/bRzJAdH4Xv5Sxkm1KWUiDcK0OhOaK2QFwAAAAAAAAAAAAAAAAAAACmcsAU1KiSI5resKCayXdb1NQT3Ob6zqTm3uBTrGpObe5pJPJ7OWSkD0z9PtedmHSjlkv4bsM42A1t3pnLHODRVYYZ1DVNO9jp6HPNUt3GTA1wAAGx0ulmSNeiRcP2zlJAT3hu3xFEmijWaRQ5Yo2iA9AAAAAAAAAAAAAAAAAPGwEmafV9QUE9zJ1C8UE9zn3EOrZykwMHXdVcm1kjNSeWV16vM2WQAQKooDO0yhzSR0vhyywlsQ3h20y0dN0uhyxQFV7bpxObcS2eG9jqlaOUQjim26gc1msMpMi7hiTLCQFyhDLRP8AhWx6PBEtHteaSOoaBZ8sVsBu7eGEi8eRR6AAAAAAAAAAAAAAAAAZh3lyoJl25rKKIZxDq2MpMDE4h1jqkyD3dw5Nl2/u3NvcwGwPAAAMm0p5aMdG50W35pICYcMWXR4JxQhhI0uhW3LFG/igEkRziC3zFkkNbqlLMWBx7V6HLJmvpQyyT8QWb5nsa3TrFuS2A3vDFlutjo1lTxFGg4fsOVLYk9OOEBWAAAAAAAAAAAAAAAAWqtTCK5ywaXVrzCYGv13VOVNZOearfObZuNXuHNs0U7dsDWyZ5g2HlR5UDX4GDYeVHlAMOjDLJjw1Z5a2NNY2OWtifcP2XKlsBILCliKM0t0o4RcAFmtTyi8AI1qOjqb6GPZaGovOCVuB4oICxa0FFGUeI9AAAAAAAAAAAAAAB42elupIDHu62ERXVJuWTf3eWaupatgRipatlHkvgSbyPwPPI/ACNeS+A8kSbyPwHkfgBGfJfA9Vj8CS+R+BVCx+AGs03T91sTDT6HKkYtlaY9DbU44ArR6AAAAAAAAAAAAAAAAAAAAAAAC3OOS4AMWVvkp8qjMAGH5VDyqMwAYflUPKozABh+VR7G2RlgC3CnguAAAAAAAAAAAAAAAAAAAAAAAAAAAAAAAAAAAAAAAAAAAAAAAAAAAAAAAAAAAAAAA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1858" name="Picture 2" descr="Image result for Paul Robbins Vestas wind energy"/>
          <p:cNvPicPr>
            <a:picLocks noChangeAspect="1" noChangeArrowheads="1"/>
          </p:cNvPicPr>
          <p:nvPr/>
        </p:nvPicPr>
        <p:blipFill>
          <a:blip r:embed="rId2" cstate="print"/>
          <a:srcRect/>
          <a:stretch>
            <a:fillRect/>
          </a:stretch>
        </p:blipFill>
        <p:spPr bwMode="auto">
          <a:xfrm>
            <a:off x="323528" y="1052736"/>
            <a:ext cx="1800200" cy="2543329"/>
          </a:xfrm>
          <a:prstGeom prst="rect">
            <a:avLst/>
          </a:prstGeom>
          <a:noFill/>
        </p:spPr>
      </p:pic>
      <p:pic>
        <p:nvPicPr>
          <p:cNvPr id="8" name="Picture 2" descr="Image result for shadow flicker wind energy"/>
          <p:cNvPicPr>
            <a:picLocks noChangeAspect="1" noChangeArrowheads="1"/>
          </p:cNvPicPr>
          <p:nvPr/>
        </p:nvPicPr>
        <p:blipFill>
          <a:blip r:embed="rId3" cstate="print"/>
          <a:srcRect/>
          <a:stretch>
            <a:fillRect/>
          </a:stretch>
        </p:blipFill>
        <p:spPr bwMode="auto">
          <a:xfrm>
            <a:off x="2195736" y="1052736"/>
            <a:ext cx="6667500" cy="4429126"/>
          </a:xfrm>
          <a:prstGeom prst="rect">
            <a:avLst/>
          </a:prstGeom>
        </p:spPr>
        <p:style>
          <a:lnRef idx="2">
            <a:schemeClr val="accent2"/>
          </a:lnRef>
          <a:fillRef idx="1">
            <a:schemeClr val="lt1"/>
          </a:fillRef>
          <a:effectRef idx="0">
            <a:schemeClr val="accent2"/>
          </a:effectRef>
          <a:fontRef idx="minor">
            <a:schemeClr val="dk1"/>
          </a:fontRef>
        </p:style>
      </p:pic>
      <p:sp>
        <p:nvSpPr>
          <p:cNvPr id="7" name="TextBox 6"/>
          <p:cNvSpPr txBox="1"/>
          <p:nvPr/>
        </p:nvSpPr>
        <p:spPr>
          <a:xfrm>
            <a:off x="285720" y="642918"/>
            <a:ext cx="6286544"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dirty="0" smtClean="0">
                <a:solidFill>
                  <a:srgbClr val="FF0000"/>
                </a:solidFill>
              </a:rPr>
              <a:t>όχληση λόγω της σκιάς στο έδαφος;</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LASSITHI"/>
          <p:cNvPicPr>
            <a:picLocks noChangeAspect="1" noChangeArrowheads="1"/>
          </p:cNvPicPr>
          <p:nvPr/>
        </p:nvPicPr>
        <p:blipFill>
          <a:blip r:embed="rId2" cstate="print"/>
          <a:srcRect/>
          <a:stretch>
            <a:fillRect/>
          </a:stretch>
        </p:blipFill>
        <p:spPr bwMode="auto">
          <a:xfrm>
            <a:off x="477574" y="1052736"/>
            <a:ext cx="7982858" cy="5581039"/>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467544" y="404664"/>
            <a:ext cx="54006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Οροπέδιο Λασιθίου, ΚΡΗΤΗ</a:t>
            </a:r>
            <a:endParaRPr lang="en-US" dirty="0"/>
          </a:p>
        </p:txBody>
      </p:sp>
      <p:pic>
        <p:nvPicPr>
          <p:cNvPr id="5" name="Picture 4" descr="zefyros.jpg"/>
          <p:cNvPicPr>
            <a:picLocks noChangeAspect="1"/>
          </p:cNvPicPr>
          <p:nvPr/>
        </p:nvPicPr>
        <p:blipFill>
          <a:blip r:embed="rId3" cstate="print"/>
          <a:stretch>
            <a:fillRect/>
          </a:stretch>
        </p:blipFill>
        <p:spPr>
          <a:xfrm>
            <a:off x="539552" y="1124744"/>
            <a:ext cx="1997504" cy="1439491"/>
          </a:xfrm>
          <a:prstGeom prst="rect">
            <a:avLst/>
          </a:prstGeom>
        </p:spPr>
        <p:style>
          <a:lnRef idx="3">
            <a:schemeClr val="lt1"/>
          </a:lnRef>
          <a:fillRef idx="1">
            <a:schemeClr val="accent3"/>
          </a:fillRef>
          <a:effectRef idx="1">
            <a:schemeClr val="accent3"/>
          </a:effectRef>
          <a:fontRef idx="minor">
            <a:schemeClr val="lt1"/>
          </a:fontRef>
        </p:style>
      </p:pic>
      <p:sp>
        <p:nvSpPr>
          <p:cNvPr id="6" name="TextBox 5"/>
          <p:cNvSpPr txBox="1"/>
          <p:nvPr/>
        </p:nvSpPr>
        <p:spPr>
          <a:xfrm>
            <a:off x="539552" y="2636912"/>
            <a:ext cx="1547664" cy="338554"/>
          </a:xfrm>
          <a:prstGeom prst="rect">
            <a:avLst/>
          </a:prstGeom>
          <a:noFill/>
        </p:spPr>
        <p:txBody>
          <a:bodyPr wrap="square" rtlCol="0">
            <a:spAutoFit/>
          </a:bodyPr>
          <a:lstStyle/>
          <a:p>
            <a:r>
              <a:rPr lang="en-US" dirty="0" smtClean="0">
                <a:solidFill>
                  <a:srgbClr val="FFFFFF"/>
                </a:solidFill>
              </a:rPr>
              <a:t>W, ZEPHYRUS</a:t>
            </a:r>
            <a:endParaRPr lang="el-GR" dirty="0">
              <a:solidFill>
                <a:srgbClr val="FFFFFF"/>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AutoShape 2" descr="data:image/jpeg;base64,/9j/4AAQSkZJRgABAQAAAQABAAD/2wCEAAkGBw8PEA4QEBAPDw8PEA8NDQwPDw8MDQwOFBEWFhQRFBUYHSggGBolGxQUITEhJSkrLi4uFx81ODMsNygtLjcBCgoKBgYGDg8PGisZExkrKysrKysrKysrKysrKysrKysrKysrKysrKysrKysrKysrKysrKysrKysrKysrKysrK//AABEIANIA8AMBIgACEQEDEQH/xAAcAAEAAQUBAQAAAAAAAAAAAAAABgIDBAUHAQj/xAA/EAACAQMCBAMFAgoLAQAAAAAAAQIDBBEFIQYSMVETFEEiMmFxkVLBFSQzQlOBobHR8AcXI0RzkqKywtLhFv/EABQBAQAAAAAAAAAAAAAAAAAAAAD/xAAUEQEAAAAAAAAAAAAAAAAAAAAA/9oADAMBAAIRAxEAPwDuIAAAAAAAAAAAAAAAAAAAAAAAAAAAAAAAAAAAAAAAAAAAAAAAAAAAAAAAAAAAAAAAAAAAAAAAAAAAAAAAAAAAAAAAAAAAAAAAAAAAAAAAAAAAAAAAAAAAAAAAAAAAAAAAAAAAAAU1JqKcpNRjFOUpN4UUurb9Eeykkm3slu29kl3ILxDq07qUKdKnVnRdTlp0oqVB3UoxlLxHOpFR5Fy5ST3wn2Ay/wCsawU3GSrKOFKNaMFWhOD6SSg3JfJrPTKN5p/ENlcfkbmjUkll01UiqqXxg/aX60c04htLmSp+Yo1KWZuFGtUr+cdOpySnhwpUpz5WqbTxj07ZIlWUWmqkViLkqlOrHDg0stSjJbbP17gdb0jjd17nkqW3lbWVKVWndXFaFOUtoSguTp7UZ82zeEt99jaVOM9Ji2palYJp4ad3Qyn/AJjiUq86/hTqxUXSt7e1p0+ZzjCMIRTnv0lLlhnH2IrLxkuJvK+TA7ZDi7S5LK1Cxa7q7of9i3PjLTF/fKMv8OTrf7Ezicn0+X3Ff8X+8Ds9nxnp9acKcK7c6klCEZUa9Pmk+izKKSJAcW0Gyh4brVPdnmnCfMlSx845cp5ylCPtbZSeTreh3Uq1vRqTWJyh7W3LzNPDlj0zjOHusgZwAAAAAAAAAAAAAAWbqLcXjqBc8Rd0OddyF6g7qEnjODXT1i4j1yB0bmXcZRzdcRVl6lS4kq9wOjZGTnf/ANNVKlxPVA6HkHPlxTULkeK5gUf0k67OjOFvzRhSdOFWosScqrc5JRbUl7K5OnrnfYikdYta2IVbmhDGJKLoLK2xnaon0yav+kjVXXrwb/Q04/SdR/eQKjWqQXsyktoy9N2/V7AdlsqVhKUHDUbDmT/s4vxKbjJ7ez+MvfDa6epka1wLXusShcW3NtGTkpwVSksvleE/V9XnbK9TkdDV7mLcfFny4WViDznOVuvgb7QuLLihRpwzJxjTjFNtt45e4Eis+GPGmqVPUtKqVanu0YXLnUk4rL5YpZlsm+noZF7wiqE/DrajYU6ijzSpNVHOMZZxJrmyls+uDW6TxtyqyjJfk6tB57KNOS+83N3x3S8WvJP3nTljvilGP3AVVuBI0406lXUaKp1UvCnTtqlXxU45zHFR5WN8ldbhWyjRjWjeVKy8enSniFOnGOZR5ouLTafLJde6NTQ48irfTofoKNOm/Tpbcv70jQavxbKrGtFP37mNX6UaUf8AgBsNa4pj46jQjJ4k6PjVHmajFtOMPsxzHolFdkdj4Pnmws2/WjFnzFSb8RNtt8zl2Sy2/vOz6Jrk4WttBfm0KS/0IDp3Mu55zruQB8QVO5T+H6ncDoPOu4513Offh+r3H4cq/EDoPiLueeIu5AFq9Z9y5G+uH3AnfiLuPFj3IZTqXMu5lUre4l1bAlHjR7lalk0ttYVPVm3o0+VAXAABROlGXVGBc6PSn6I2QAid7wqn7po7nh2rHosnSClxT9AOU1NOqx6xZa8rP7LOrTtIPrFFp6ZSf5qA5d5Wfb/wrVhUf5r+jOnrT6SeeX9r3/nAVhBLpvjGcLd4W/7P2sDj2ocOOtVTqc0Y8sMS5Jyi1u+qTXqV0OA9PezuacfRp3Hh4/VJ7HYoW0V6fP4lx0k+/rnd756gckhwFpu7d5S3wn+OU137P5mwjwtpcYqPmbXlSUceYpPbGO50l0IfZT2xukzA1G5jSjtthY27AcY4i4d06jFOjXpSlHeK806vp2cmQG6pe0/az8pvD+jOucRatKTay/qRedRt9WBB/DeEvRYxu1jbBVC3k8JJ+8n6ybZNG33f1Z4v53YGv0vQXlSqNR3933p/RbLp3/UTjTqEnGMUlyqKit3lYXy/gRuFVo2FrqsoAS+hokpGfS4ak+podP4oaxklOm8SQnjLA9pcML1Mylw7TRtba6jNbMyQNZT0amvRGTCxpr0RlAC3GhFehWoo9AAAAAAAAAAAAAAAAAAAt1amEBbuqyimQTibVuqTNlxFq3KmkznOpXjm2BjXVZybZjnrCQHgKnBlIAAAeqWDLtLqUWsMwy/bRzJAdH4Xv5Sxkm1KWUiDcK0OhOaK2QFwAAAAAAAAAAAAAAAAAAACmcsAU1KiSI5resKCayXdb1NQT3Ob6zqTm3uBTrGpObe5pJPJ7OWSkD0z9PtedmHSjlkv4bsM42A1t3pnLHODRVYYZ1DVNO9jp6HPNUt3GTA1wAAGx0ulmSNeiRcP2zlJAT3hu3xFEmijWaRQ5Yo2iA9AAAAAAAAAAAAAAAAAPGwEmafV9QUE9zJ1C8UE9zn3EOrZykwMHXdVcm1kjNSeWV16vM2WQAQKooDO0yhzSR0vhyywlsQ3h20y0dN0uhyxQFV7bpxObcS2eG9jqlaOUQjim26gc1msMpMi7hiTLCQFyhDLRP8AhWx6PBEtHteaSOoaBZ8sVsBu7eGEi8eRR6AAAAAAAAAAAAAAAAAZh3lyoJl25rKKIZxDq2MpMDE4h1jqkyD3dw5Nl2/u3NvcwGwPAAAMm0p5aMdG50W35pICYcMWXR4JxQhhI0uhW3LFG/igEkRziC3zFkkNbqlLMWBx7V6HLJmvpQyyT8QWb5nsa3TrFuS2A3vDFlutjo1lTxFGg4fsOVLYk9OOEBWAAAAAAAAAAAAAAAAWqtTCK5ywaXVrzCYGv13VOVNZOearfObZuNXuHNs0U7dsDWyZ5g2HlR5UDX4GDYeVHlAMOjDLJjw1Z5a2NNY2OWtifcP2XKlsBILCliKM0t0o4RcAFmtTyi8AI1qOjqb6GPZaGovOCVuB4oICxa0FFGUeI9AAAAAAAAAAAAAAB42elupIDHu62ERXVJuWTf3eWaupatgRipatlHkvgSbyPwPPI/ACNeS+A8kSbyPwHkfgBGfJfA9Vj8CS+R+BVCx+AGs03T91sTDT6HKkYtlaY9DbU44ArR6AAAAAAAAAAAAAAAAAAAAAAAC3OOS4AMWVvkp8qjMAGH5VDyqMwAYflUPKozABh+VR7G2RlgC3CnguAAAAAAAAAAAAAAAAAAAAAAAAAAAAAAAAAAAAAAAAAAAAAAAAAAAAAAAAAAAAAAA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1140" name="AutoShape 4" descr="data:image/jpeg;base64,/9j/4AAQSkZJRgABAQAAAQABAAD/2wCEAAkGBw8PEA4QEBAPDw8PEA8NDQwPDw8MDQwOFBEWFhQRFBUYHSggGBolGxQUITEhJSkrLi4uFx81ODMsNygtLjcBCgoKBgYGDg8PGisZExkrKysrKysrKysrKysrKysrKysrKysrKysrKysrKysrKysrKysrKysrKysrKysrKysrK//AABEIANIA8AMBIgACEQEDEQH/xAAcAAEAAQUBAQAAAAAAAAAAAAAABgIDBAUHAQj/xAA/EAACAQMCBAMFAgoLAQAAAAAAAQIDBBEFIQYSMVETFEEiMmFxkVLBFSQzQlOBobHR8AcXI0RzkqKywtLhFv/EABQBAQAAAAAAAAAAAAAAAAAAAAD/xAAUEQEAAAAAAAAAAAAAAAAAAAAA/9oADAMBAAIRAxEAPwDuIAAAAAAAAAAAAAAAAAAAAAAAAAAAAAAAAAAAAAAAAAAAAAAAAAAAAAAAAAAAAAAAAAAAAAAAAAAAAAAAAAAAAAAAAAAAAAAAAAAAAAAAAAAAAAAAAAAAAAAAAAAAAAAAAAAAAAU1JqKcpNRjFOUpN4UUurb9Eeykkm3slu29kl3ILxDq07qUKdKnVnRdTlp0oqVB3UoxlLxHOpFR5Fy5ST3wn2Ay/wCsawU3GSrKOFKNaMFWhOD6SSg3JfJrPTKN5p/ENlcfkbmjUkll01UiqqXxg/aX60c04htLmSp+Yo1KWZuFGtUr+cdOpySnhwpUpz5WqbTxj07ZIlWUWmqkViLkqlOrHDg0stSjJbbP17gdb0jjd17nkqW3lbWVKVWndXFaFOUtoSguTp7UZ82zeEt99jaVOM9Ji2palYJp4ad3Qyn/AJjiUq86/hTqxUXSt7e1p0+ZzjCMIRTnv0lLlhnH2IrLxkuJvK+TA7ZDi7S5LK1Cxa7q7of9i3PjLTF/fKMv8OTrf7Ezicn0+X3Ff8X+8Ds9nxnp9acKcK7c6klCEZUa9Pmk+izKKSJAcW0Gyh4brVPdnmnCfMlSx845cp5ylCPtbZSeTreh3Uq1vRqTWJyh7W3LzNPDlj0zjOHusgZwAAAAAAAAAAAAAAWbqLcXjqBc8Rd0OddyF6g7qEnjODXT1i4j1yB0bmXcZRzdcRVl6lS4kq9wOjZGTnf/ANNVKlxPVA6HkHPlxTULkeK5gUf0k67OjOFvzRhSdOFWosScqrc5JRbUl7K5OnrnfYikdYta2IVbmhDGJKLoLK2xnaon0yav+kjVXXrwb/Q04/SdR/eQKjWqQXsyktoy9N2/V7AdlsqVhKUHDUbDmT/s4vxKbjJ7ez+MvfDa6epka1wLXusShcW3NtGTkpwVSksvleE/V9XnbK9TkdDV7mLcfFny4WViDznOVuvgb7QuLLihRpwzJxjTjFNtt45e4Eis+GPGmqVPUtKqVanu0YXLnUk4rL5YpZlsm+noZF7wiqE/DrajYU6ijzSpNVHOMZZxJrmyls+uDW6TxtyqyjJfk6tB57KNOS+83N3x3S8WvJP3nTljvilGP3AVVuBI0406lXUaKp1UvCnTtqlXxU45zHFR5WN8ldbhWyjRjWjeVKy8enSniFOnGOZR5ouLTafLJde6NTQ48irfTofoKNOm/Tpbcv70jQavxbKrGtFP37mNX6UaUf8AgBsNa4pj46jQjJ4k6PjVHmajFtOMPsxzHolFdkdj4Pnmws2/WjFnzFSb8RNtt8zl2Sy2/vOz6Jrk4WttBfm0KS/0IDp3Mu55zruQB8QVO5T+H6ncDoPOu4513Offh+r3H4cq/EDoPiLueeIu5AFq9Z9y5G+uH3AnfiLuPFj3IZTqXMu5lUre4l1bAlHjR7lalk0ttYVPVm3o0+VAXAABROlGXVGBc6PSn6I2QAid7wqn7po7nh2rHosnSClxT9AOU1NOqx6xZa8rP7LOrTtIPrFFp6ZSf5qA5d5Wfb/wrVhUf5r+jOnrT6SeeX9r3/nAVhBLpvjGcLd4W/7P2sDj2ocOOtVTqc0Y8sMS5Jyi1u+qTXqV0OA9PezuacfRp3Hh4/VJ7HYoW0V6fP4lx0k+/rnd756gckhwFpu7d5S3wn+OU137P5mwjwtpcYqPmbXlSUceYpPbGO50l0IfZT2xukzA1G5jSjtthY27AcY4i4d06jFOjXpSlHeK806vp2cmQG6pe0/az8pvD+jOucRatKTay/qRedRt9WBB/DeEvRYxu1jbBVC3k8JJ+8n6ybZNG33f1Z4v53YGv0vQXlSqNR3933p/RbLp3/UTjTqEnGMUlyqKit3lYXy/gRuFVo2FrqsoAS+hokpGfS4ak+podP4oaxklOm8SQnjLA9pcML1Mylw7TRtba6jNbMyQNZT0amvRGTCxpr0RlAC3GhFehWoo9AAAAAAAAAAAAAAAAAAAt1amEBbuqyimQTibVuqTNlxFq3KmkznOpXjm2BjXVZybZjnrCQHgKnBlIAAAeqWDLtLqUWsMwy/bRzJAdH4Xv5Sxkm1KWUiDcK0OhOaK2QFwAAAAAAAAAAAAAAAAAAACmcsAU1KiSI5resKCayXdb1NQT3Ob6zqTm3uBTrGpObe5pJPJ7OWSkD0z9PtedmHSjlkv4bsM42A1t3pnLHODRVYYZ1DVNO9jp6HPNUt3GTA1wAAGx0ulmSNeiRcP2zlJAT3hu3xFEmijWaRQ5Yo2iA9AAAAAAAAAAAAAAAAAPGwEmafV9QUE9zJ1C8UE9zn3EOrZykwMHXdVcm1kjNSeWV16vM2WQAQKooDO0yhzSR0vhyywlsQ3h20y0dN0uhyxQFV7bpxObcS2eG9jqlaOUQjim26gc1msMpMi7hiTLCQFyhDLRP8AhWx6PBEtHteaSOoaBZ8sVsBu7eGEi8eRR6AAAAAAAAAAAAAAAAAZh3lyoJl25rKKIZxDq2MpMDE4h1jqkyD3dw5Nl2/u3NvcwGwPAAAMm0p5aMdG50W35pICYcMWXR4JxQhhI0uhW3LFG/igEkRziC3zFkkNbqlLMWBx7V6HLJmvpQyyT8QWb5nsa3TrFuS2A3vDFlutjo1lTxFGg4fsOVLYk9OOEBWAAAAAAAAAAAAAAAAWqtTCK5ywaXVrzCYGv13VOVNZOearfObZuNXuHNs0U7dsDWyZ5g2HlR5UDX4GDYeVHlAMOjDLJjw1Z5a2NNY2OWtifcP2XKlsBILCliKM0t0o4RcAFmtTyi8AI1qOjqb6GPZaGovOCVuB4oICxa0FFGUeI9AAAAAAAAAAAAAAB42elupIDHu62ERXVJuWTf3eWaupatgRipatlHkvgSbyPwPPI/ACNeS+A8kSbyPwHkfgBGfJfA9Vj8CS+R+BVCx+AGs03T91sTDT6HKkYtlaY9DbU44ArR6AAAAAAAAAAAAAAAAAAAAAAAC3OOS4AMWVvkp8qjMAGH5VDyqMwAYflUPKozABh+VR7G2RlgC3CnguAAAAAAAAAAAAAAAAAAAAAAAAAAAAAAAAAAAAAAAAAAAAAAAAAAAAAAAAAAAAAAA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1142" name="Picture 6" descr="http://quixoteslaststand.files.wordpress.com/2012/02/shadow-flickerbb.png"/>
          <p:cNvPicPr>
            <a:picLocks noChangeAspect="1" noChangeArrowheads="1"/>
          </p:cNvPicPr>
          <p:nvPr/>
        </p:nvPicPr>
        <p:blipFill>
          <a:blip r:embed="rId2" cstate="print"/>
          <a:srcRect/>
          <a:stretch>
            <a:fillRect/>
          </a:stretch>
        </p:blipFill>
        <p:spPr bwMode="auto">
          <a:xfrm>
            <a:off x="179512" y="1052736"/>
            <a:ext cx="6930770" cy="3960440"/>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2" descr="http://www.tw312.org.uk/wp-content/uploads/2012/09/Shadow-ppi.gif"/>
          <p:cNvPicPr>
            <a:picLocks noChangeAspect="1" noChangeArrowheads="1"/>
          </p:cNvPicPr>
          <p:nvPr/>
        </p:nvPicPr>
        <p:blipFill>
          <a:blip r:embed="rId3" cstate="print"/>
          <a:srcRect/>
          <a:stretch>
            <a:fillRect/>
          </a:stretch>
        </p:blipFill>
        <p:spPr bwMode="auto">
          <a:xfrm>
            <a:off x="7236296" y="1700808"/>
            <a:ext cx="1728192" cy="3312368"/>
          </a:xfrm>
          <a:prstGeom prst="rect">
            <a:avLst/>
          </a:prstGeom>
          <a:ln/>
        </p:spPr>
        <p:style>
          <a:lnRef idx="2">
            <a:schemeClr val="accent2"/>
          </a:lnRef>
          <a:fillRef idx="1">
            <a:schemeClr val="lt1"/>
          </a:fillRef>
          <a:effectRef idx="0">
            <a:schemeClr val="accent2"/>
          </a:effectRef>
          <a:fontRef idx="minor">
            <a:schemeClr val="dk1"/>
          </a:fontRef>
        </p:style>
      </p:pic>
      <p:sp>
        <p:nvSpPr>
          <p:cNvPr id="8" name="TextBox 7"/>
          <p:cNvSpPr txBox="1"/>
          <p:nvPr/>
        </p:nvSpPr>
        <p:spPr>
          <a:xfrm>
            <a:off x="285720" y="642918"/>
            <a:ext cx="6286544"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dirty="0" smtClean="0">
                <a:solidFill>
                  <a:srgbClr val="FF0000"/>
                </a:solidFill>
              </a:rPr>
              <a:t>όχληση λόγω της σκιάς στο έδαφος;</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8" name="Picture 2" descr="http://www.4dm-inc.com/wp-content/uploads/2012/09/flickermap.jpg"/>
          <p:cNvPicPr>
            <a:picLocks noChangeAspect="1" noChangeArrowheads="1"/>
          </p:cNvPicPr>
          <p:nvPr/>
        </p:nvPicPr>
        <p:blipFill>
          <a:blip r:embed="rId2" cstate="print"/>
          <a:srcRect/>
          <a:stretch>
            <a:fillRect/>
          </a:stretch>
        </p:blipFill>
        <p:spPr bwMode="auto">
          <a:xfrm>
            <a:off x="179512" y="188640"/>
            <a:ext cx="5760640" cy="6488300"/>
          </a:xfrm>
          <a:prstGeom prst="rect">
            <a:avLst/>
          </a:prstGeom>
          <a:noFill/>
        </p:spPr>
      </p:pic>
      <p:pic>
        <p:nvPicPr>
          <p:cNvPr id="132100" name="Picture 4" descr="https://i.ytimg.com/vi/GQew_b349yw/hqdefault.jpg"/>
          <p:cNvPicPr>
            <a:picLocks noChangeAspect="1" noChangeArrowheads="1"/>
          </p:cNvPicPr>
          <p:nvPr/>
        </p:nvPicPr>
        <p:blipFill>
          <a:blip r:embed="rId3" cstate="print"/>
          <a:srcRect/>
          <a:stretch>
            <a:fillRect/>
          </a:stretch>
        </p:blipFill>
        <p:spPr bwMode="auto">
          <a:xfrm>
            <a:off x="5580112" y="2276872"/>
            <a:ext cx="3240360" cy="2430271"/>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6300192" y="1268760"/>
            <a:ext cx="216024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Μπορούμε να την υπολογίσουμε με ακρίβεια</a:t>
            </a:r>
            <a:endParaRPr lang="en-US" dirty="0"/>
          </a:p>
        </p:txBody>
      </p:sp>
      <p:sp>
        <p:nvSpPr>
          <p:cNvPr id="6" name="TextBox 5"/>
          <p:cNvSpPr txBox="1"/>
          <p:nvPr/>
        </p:nvSpPr>
        <p:spPr>
          <a:xfrm>
            <a:off x="214282" y="142852"/>
            <a:ext cx="6286544"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dirty="0" smtClean="0">
                <a:solidFill>
                  <a:srgbClr val="FF0000"/>
                </a:solidFill>
              </a:rPr>
              <a:t>όχληση λόγω της σκιάς στο έδαφος;</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771" name="Picture 3"/>
          <p:cNvPicPr>
            <a:picLocks noChangeAspect="1" noChangeArrowheads="1"/>
          </p:cNvPicPr>
          <p:nvPr/>
        </p:nvPicPr>
        <p:blipFill>
          <a:blip r:embed="rId2" cstate="print"/>
          <a:srcRect/>
          <a:stretch>
            <a:fillRect/>
          </a:stretch>
        </p:blipFill>
        <p:spPr bwMode="auto">
          <a:xfrm>
            <a:off x="1259632" y="1772816"/>
            <a:ext cx="7618239" cy="4790321"/>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5" name="Picture 2" descr="Image result for wind turbines near motorways"/>
          <p:cNvPicPr>
            <a:picLocks noChangeAspect="1" noChangeArrowheads="1"/>
          </p:cNvPicPr>
          <p:nvPr/>
        </p:nvPicPr>
        <p:blipFill>
          <a:blip r:embed="rId3" cstate="print"/>
          <a:srcRect/>
          <a:stretch>
            <a:fillRect/>
          </a:stretch>
        </p:blipFill>
        <p:spPr bwMode="auto">
          <a:xfrm>
            <a:off x="251520" y="764704"/>
            <a:ext cx="2737358" cy="1833852"/>
          </a:xfrm>
          <a:prstGeom prst="rect">
            <a:avLst/>
          </a:prstGeom>
        </p:spPr>
        <p:style>
          <a:lnRef idx="2">
            <a:schemeClr val="accent2"/>
          </a:lnRef>
          <a:fillRef idx="1">
            <a:schemeClr val="lt1"/>
          </a:fillRef>
          <a:effectRef idx="0">
            <a:schemeClr val="accent2"/>
          </a:effectRef>
          <a:fontRef idx="minor">
            <a:schemeClr val="dk1"/>
          </a:fontRef>
        </p:style>
      </p:pic>
      <p:pic>
        <p:nvPicPr>
          <p:cNvPr id="160772" name="Picture 4"/>
          <p:cNvPicPr>
            <a:picLocks noChangeAspect="1" noChangeArrowheads="1"/>
          </p:cNvPicPr>
          <p:nvPr/>
        </p:nvPicPr>
        <p:blipFill>
          <a:blip r:embed="rId4" cstate="print"/>
          <a:srcRect/>
          <a:stretch>
            <a:fillRect/>
          </a:stretch>
        </p:blipFill>
        <p:spPr bwMode="auto">
          <a:xfrm>
            <a:off x="4427984" y="1268760"/>
            <a:ext cx="4430142" cy="381155"/>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7" name="TextBox 6"/>
          <p:cNvSpPr txBox="1"/>
          <p:nvPr/>
        </p:nvSpPr>
        <p:spPr>
          <a:xfrm>
            <a:off x="179512" y="260648"/>
            <a:ext cx="2820852"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400" dirty="0" smtClean="0"/>
              <a:t>Εγγύτητα σε αυτοκινητόδρομο</a:t>
            </a:r>
            <a:endParaRPr lang="en-US" sz="1400" dirty="0"/>
          </a:p>
        </p:txBody>
      </p:sp>
      <p:sp>
        <p:nvSpPr>
          <p:cNvPr id="6" name="TextBox 5"/>
          <p:cNvSpPr txBox="1"/>
          <p:nvPr/>
        </p:nvSpPr>
        <p:spPr>
          <a:xfrm>
            <a:off x="2500298" y="6143644"/>
            <a:ext cx="6286544"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dirty="0" smtClean="0">
                <a:solidFill>
                  <a:srgbClr val="FF0000"/>
                </a:solidFill>
              </a:rPr>
              <a:t>όχληση λόγω της σκιάς στο έδαφος;</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soa_wind"/>
          <p:cNvPicPr>
            <a:picLocks noChangeAspect="1" noChangeArrowheads="1"/>
          </p:cNvPicPr>
          <p:nvPr/>
        </p:nvPicPr>
        <p:blipFill>
          <a:blip r:embed="rId2" cstate="print"/>
          <a:srcRect/>
          <a:stretch>
            <a:fillRect/>
          </a:stretch>
        </p:blipFill>
        <p:spPr bwMode="auto">
          <a:xfrm>
            <a:off x="357158" y="82777"/>
            <a:ext cx="5500726" cy="3300435"/>
          </a:xfrm>
          <a:prstGeom prst="rect">
            <a:avLst/>
          </a:prstGeom>
          <a:noFill/>
          <a:ln w="9525">
            <a:noFill/>
            <a:miter lim="800000"/>
            <a:headEnd/>
            <a:tailEnd/>
          </a:ln>
        </p:spPr>
      </p:pic>
      <p:sp>
        <p:nvSpPr>
          <p:cNvPr id="5" name="TextBox 4"/>
          <p:cNvSpPr txBox="1"/>
          <p:nvPr/>
        </p:nvSpPr>
        <p:spPr>
          <a:xfrm>
            <a:off x="357158" y="3429000"/>
            <a:ext cx="8640960"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hlinkClick r:id="rId3"/>
              </a:rPr>
              <a:t>www.cres.gr</a:t>
            </a:r>
            <a:r>
              <a:rPr lang="el-GR" sz="2800" dirty="0" smtClean="0"/>
              <a:t> ΜΕΛΕΤΗ ΚΑΠΕ</a:t>
            </a:r>
            <a:endParaRPr lang="en-US" sz="2800" dirty="0" smtClean="0"/>
          </a:p>
          <a:p>
            <a:r>
              <a:rPr lang="el-GR" sz="2800" dirty="0" smtClean="0">
                <a:solidFill>
                  <a:srgbClr val="000099"/>
                </a:solidFill>
              </a:rPr>
              <a:t>ΑΙΟΛΙΚΟ ΠΑΡΚΟ των </a:t>
            </a:r>
            <a:r>
              <a:rPr lang="en-US" sz="2800" dirty="0" smtClean="0">
                <a:solidFill>
                  <a:srgbClr val="000099"/>
                </a:solidFill>
              </a:rPr>
              <a:t>10 MW </a:t>
            </a:r>
            <a:r>
              <a:rPr lang="el-GR" sz="2800" dirty="0" smtClean="0">
                <a:solidFill>
                  <a:srgbClr val="000099"/>
                </a:solidFill>
              </a:rPr>
              <a:t>παράγει ηλεκτρισμό για 10.000 νοικοκυριά ετησίως.</a:t>
            </a:r>
            <a:endParaRPr lang="en-US" sz="2800" dirty="0" smtClean="0">
              <a:solidFill>
                <a:srgbClr val="000099"/>
              </a:solidFill>
            </a:endParaRPr>
          </a:p>
          <a:p>
            <a:r>
              <a:rPr lang="el-GR" sz="2800" dirty="0" smtClean="0"/>
              <a:t>Εξοικονομούνται</a:t>
            </a:r>
            <a:r>
              <a:rPr lang="en-US" sz="2800" dirty="0" smtClean="0"/>
              <a:t> </a:t>
            </a:r>
            <a:r>
              <a:rPr lang="en-US" sz="2800" dirty="0" smtClean="0">
                <a:solidFill>
                  <a:srgbClr val="FF0000"/>
                </a:solidFill>
              </a:rPr>
              <a:t>2.447 t diesel</a:t>
            </a:r>
          </a:p>
          <a:p>
            <a:r>
              <a:rPr lang="el-GR" sz="2800" dirty="0" smtClean="0"/>
              <a:t>Αποφεύγονται οι εκπομπές</a:t>
            </a:r>
            <a:r>
              <a:rPr lang="en-US" sz="2800" dirty="0" smtClean="0"/>
              <a:t> </a:t>
            </a:r>
            <a:r>
              <a:rPr lang="en-US" sz="2800" dirty="0" smtClean="0">
                <a:solidFill>
                  <a:srgbClr val="FF0000"/>
                </a:solidFill>
              </a:rPr>
              <a:t>28.450 t </a:t>
            </a:r>
            <a:r>
              <a:rPr lang="en-US" sz="2800" dirty="0" smtClean="0">
                <a:solidFill>
                  <a:schemeClr val="accent4"/>
                </a:solidFill>
              </a:rPr>
              <a:t>CO2</a:t>
            </a:r>
            <a:r>
              <a:rPr lang="en-US" sz="2800" dirty="0" smtClean="0">
                <a:solidFill>
                  <a:srgbClr val="FF0000"/>
                </a:solidFill>
              </a:rPr>
              <a:t> </a:t>
            </a:r>
            <a:r>
              <a:rPr lang="el-GR" sz="2800" dirty="0" smtClean="0">
                <a:solidFill>
                  <a:srgbClr val="FF0000"/>
                </a:solidFill>
              </a:rPr>
              <a:t>ετησίως</a:t>
            </a:r>
            <a:endParaRPr lang="en-US" sz="2800" dirty="0" smtClean="0"/>
          </a:p>
          <a:p>
            <a:r>
              <a:rPr lang="el-GR" sz="2800" dirty="0" smtClean="0"/>
              <a:t>Κατά τη διάρκεια του σχεδιασμού και της κατασκευής απασχολούνται 130 εργαζόμενοι.</a:t>
            </a:r>
            <a:endParaRPr lang="en-US" sz="2800" dirty="0"/>
          </a:p>
        </p:txBody>
      </p:sp>
      <p:pic>
        <p:nvPicPr>
          <p:cNvPr id="63495" name="Picture 7" descr="http://s.hswstatic.com/gif/wind-turbine-health-1.jpg"/>
          <p:cNvPicPr>
            <a:picLocks noChangeAspect="1" noChangeArrowheads="1"/>
          </p:cNvPicPr>
          <p:nvPr/>
        </p:nvPicPr>
        <p:blipFill>
          <a:blip r:embed="rId4" cstate="print"/>
          <a:srcRect/>
          <a:stretch>
            <a:fillRect/>
          </a:stretch>
        </p:blipFill>
        <p:spPr bwMode="auto">
          <a:xfrm>
            <a:off x="6012160" y="980728"/>
            <a:ext cx="2857500" cy="2390775"/>
          </a:xfrm>
          <a:prstGeom prst="rect">
            <a:avLst/>
          </a:prstGeom>
        </p:spPr>
        <p:style>
          <a:lnRef idx="2">
            <a:schemeClr val="accent2"/>
          </a:lnRef>
          <a:fillRef idx="1">
            <a:schemeClr val="lt1"/>
          </a:fillRef>
          <a:effectRef idx="0">
            <a:schemeClr val="accent2"/>
          </a:effectRef>
          <a:fontRef idx="minor">
            <a:schemeClr val="dk1"/>
          </a:fontRef>
        </p:style>
      </p:pic>
      <p:sp>
        <p:nvSpPr>
          <p:cNvPr id="8" name="TextBox 7"/>
          <p:cNvSpPr txBox="1"/>
          <p:nvPr/>
        </p:nvSpPr>
        <p:spPr>
          <a:xfrm>
            <a:off x="1571604" y="214290"/>
            <a:ext cx="374441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Περιβαλλοντικά οφέλη της αιολικής ενέργειας</a:t>
            </a: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14282" y="2643182"/>
            <a:ext cx="8715436" cy="35394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2800" dirty="0" smtClean="0">
                <a:hlinkClick r:id="rId2"/>
              </a:rPr>
              <a:t>Παραδείγματα ΔΕΗΑΝ</a:t>
            </a:r>
            <a:endParaRPr lang="en-US" sz="2800" dirty="0" smtClean="0"/>
          </a:p>
          <a:p>
            <a:r>
              <a:rPr lang="el-GR" sz="2800" dirty="0" smtClean="0">
                <a:solidFill>
                  <a:srgbClr val="000099"/>
                </a:solidFill>
              </a:rPr>
              <a:t>ΑΙΟΛΙΚ</a:t>
            </a:r>
            <a:r>
              <a:rPr lang="en-GB" sz="2800" dirty="0" smtClean="0">
                <a:solidFill>
                  <a:srgbClr val="000099"/>
                </a:solidFill>
              </a:rPr>
              <a:t>A</a:t>
            </a:r>
            <a:r>
              <a:rPr lang="el-GR" sz="2800" dirty="0" smtClean="0">
                <a:solidFill>
                  <a:srgbClr val="000099"/>
                </a:solidFill>
              </a:rPr>
              <a:t> ΠΑΡΚΑ </a:t>
            </a:r>
            <a:r>
              <a:rPr lang="el-GR" sz="2800" b="1" dirty="0" smtClean="0">
                <a:solidFill>
                  <a:srgbClr val="C00000"/>
                </a:solidFill>
              </a:rPr>
              <a:t>61 </a:t>
            </a:r>
            <a:r>
              <a:rPr lang="en-GB" sz="2800" b="1" dirty="0" smtClean="0">
                <a:solidFill>
                  <a:srgbClr val="C00000"/>
                </a:solidFill>
              </a:rPr>
              <a:t>MW</a:t>
            </a:r>
          </a:p>
          <a:p>
            <a:r>
              <a:rPr lang="el-GR" sz="2800" dirty="0" smtClean="0">
                <a:solidFill>
                  <a:srgbClr val="000099"/>
                </a:solidFill>
              </a:rPr>
              <a:t>ΠΑΡΑΓΩΓΗ 2017=</a:t>
            </a:r>
            <a:r>
              <a:rPr lang="en-GB" sz="2800" dirty="0" smtClean="0">
                <a:solidFill>
                  <a:srgbClr val="000099"/>
                </a:solidFill>
              </a:rPr>
              <a:t> </a:t>
            </a:r>
            <a:r>
              <a:rPr lang="el-GR" sz="2800" b="1" dirty="0" smtClean="0">
                <a:solidFill>
                  <a:srgbClr val="C00000"/>
                </a:solidFill>
              </a:rPr>
              <a:t>131490</a:t>
            </a:r>
            <a:r>
              <a:rPr lang="en-US" sz="2800" b="1" dirty="0" smtClean="0">
                <a:solidFill>
                  <a:srgbClr val="C00000"/>
                </a:solidFill>
              </a:rPr>
              <a:t> MW</a:t>
            </a:r>
            <a:r>
              <a:rPr lang="en-GB" sz="2800" b="1" dirty="0" smtClean="0">
                <a:solidFill>
                  <a:srgbClr val="C00000"/>
                </a:solidFill>
              </a:rPr>
              <a:t>h</a:t>
            </a:r>
          </a:p>
          <a:p>
            <a:r>
              <a:rPr lang="en-GB" sz="2800" dirty="0" smtClean="0">
                <a:solidFill>
                  <a:srgbClr val="000099"/>
                </a:solidFill>
              </a:rPr>
              <a:t>3% </a:t>
            </a:r>
            <a:r>
              <a:rPr lang="el-GR" sz="2800" dirty="0" smtClean="0">
                <a:solidFill>
                  <a:srgbClr val="000099"/>
                </a:solidFill>
              </a:rPr>
              <a:t>εσόδων </a:t>
            </a:r>
            <a:r>
              <a:rPr lang="el-GR" sz="2800" dirty="0" smtClean="0">
                <a:solidFill>
                  <a:srgbClr val="000099"/>
                </a:solidFill>
                <a:sym typeface="Wingdings" pitchFamily="2" charset="2"/>
              </a:rPr>
              <a:t> ΤΟΠΙΚΗ ΚΟΙΝΩΝΙΑ=</a:t>
            </a:r>
            <a:r>
              <a:rPr lang="en-GB" sz="2800" dirty="0" smtClean="0">
                <a:solidFill>
                  <a:srgbClr val="000099"/>
                </a:solidFill>
                <a:sym typeface="Wingdings" pitchFamily="2" charset="2"/>
              </a:rPr>
              <a:t> </a:t>
            </a:r>
            <a:r>
              <a:rPr lang="el-GR" sz="2800" b="1" dirty="0" smtClean="0">
                <a:solidFill>
                  <a:srgbClr val="C00000"/>
                </a:solidFill>
                <a:sym typeface="Wingdings" pitchFamily="2" charset="2"/>
              </a:rPr>
              <a:t>425.000 ΕΥΡΩ</a:t>
            </a:r>
          </a:p>
          <a:p>
            <a:endParaRPr lang="el-GR" sz="2800" b="1" dirty="0" smtClean="0">
              <a:solidFill>
                <a:srgbClr val="000099"/>
              </a:solidFill>
              <a:sym typeface="Wingdings" pitchFamily="2" charset="2"/>
            </a:endParaRPr>
          </a:p>
          <a:p>
            <a:r>
              <a:rPr lang="el-GR" sz="2800" b="1" dirty="0" smtClean="0">
                <a:solidFill>
                  <a:srgbClr val="000099"/>
                </a:solidFill>
                <a:sym typeface="Wingdings" pitchFamily="2" charset="2"/>
              </a:rPr>
              <a:t>ΜΟΥΖΑΚΙ, 27.6 </a:t>
            </a:r>
            <a:r>
              <a:rPr lang="en-GB" sz="2800" b="1" dirty="0" smtClean="0">
                <a:solidFill>
                  <a:srgbClr val="000099"/>
                </a:solidFill>
                <a:sym typeface="Wingdings" pitchFamily="2" charset="2"/>
              </a:rPr>
              <a:t>MW, 8 A/</a:t>
            </a:r>
            <a:r>
              <a:rPr lang="el-GR" sz="2800" b="1" dirty="0" smtClean="0">
                <a:solidFill>
                  <a:srgbClr val="000099"/>
                </a:solidFill>
                <a:sym typeface="Wingdings" pitchFamily="2" charset="2"/>
              </a:rPr>
              <a:t>Γ</a:t>
            </a:r>
            <a:endParaRPr lang="en-GB" sz="2800" b="1" dirty="0" smtClean="0">
              <a:solidFill>
                <a:srgbClr val="000099"/>
              </a:solidFill>
              <a:sym typeface="Wingdings" pitchFamily="2" charset="2"/>
            </a:endParaRPr>
          </a:p>
          <a:p>
            <a:r>
              <a:rPr lang="el-GR" sz="2800" dirty="0" smtClean="0">
                <a:solidFill>
                  <a:srgbClr val="000099"/>
                </a:solidFill>
                <a:sym typeface="Wingdings" pitchFamily="2" charset="2"/>
              </a:rPr>
              <a:t>Το  ΑΠ αναμένεται να προσφέρει </a:t>
            </a:r>
            <a:r>
              <a:rPr lang="el-GR" sz="2800" b="1" dirty="0" smtClean="0">
                <a:solidFill>
                  <a:srgbClr val="C00000"/>
                </a:solidFill>
                <a:sym typeface="Wingdings" pitchFamily="2" charset="2"/>
              </a:rPr>
              <a:t>181.000 ευρώ </a:t>
            </a:r>
            <a:r>
              <a:rPr lang="el-GR" sz="2800" dirty="0" smtClean="0">
                <a:solidFill>
                  <a:srgbClr val="000099"/>
                </a:solidFill>
                <a:sym typeface="Wingdings" pitchFamily="2" charset="2"/>
              </a:rPr>
              <a:t>ετησίως.</a:t>
            </a:r>
            <a:endParaRPr lang="en-US" sz="2800" dirty="0"/>
          </a:p>
        </p:txBody>
      </p:sp>
      <p:sp>
        <p:nvSpPr>
          <p:cNvPr id="8" name="TextBox 7"/>
          <p:cNvSpPr txBox="1"/>
          <p:nvPr/>
        </p:nvSpPr>
        <p:spPr>
          <a:xfrm>
            <a:off x="5214942" y="1357298"/>
            <a:ext cx="374441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Οικονομικά οφέλη για την τοπική αυτοδιοίκηση και τους κατοίκους</a:t>
            </a:r>
            <a:endParaRPr lang="en-US" dirty="0"/>
          </a:p>
        </p:txBody>
      </p:sp>
      <p:pic>
        <p:nvPicPr>
          <p:cNvPr id="84994" name="Picture 2" descr="Image result for Î±Î¹Î¿Î»Î¹ÎºÎ¬ ÏÎ¬ÏÎºÎ± ÏÎµ Î²Î¿ÏÎ½Î¬"/>
          <p:cNvPicPr>
            <a:picLocks noChangeAspect="1" noChangeArrowheads="1"/>
          </p:cNvPicPr>
          <p:nvPr/>
        </p:nvPicPr>
        <p:blipFill>
          <a:blip r:embed="rId3" cstate="print"/>
          <a:srcRect/>
          <a:stretch>
            <a:fillRect/>
          </a:stretch>
        </p:blipFill>
        <p:spPr bwMode="auto">
          <a:xfrm>
            <a:off x="214282" y="142852"/>
            <a:ext cx="3883529" cy="2433679"/>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http://www.terraguild.com/images/Don-Quixote-Windmill.gif"/>
          <p:cNvPicPr>
            <a:picLocks noChangeAspect="1" noChangeArrowheads="1"/>
          </p:cNvPicPr>
          <p:nvPr/>
        </p:nvPicPr>
        <p:blipFill>
          <a:blip r:embed="rId2" cstate="print"/>
          <a:srcRect/>
          <a:stretch>
            <a:fillRect/>
          </a:stretch>
        </p:blipFill>
        <p:spPr bwMode="auto">
          <a:xfrm>
            <a:off x="395536" y="908720"/>
            <a:ext cx="6480720" cy="5503377"/>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428596" y="357166"/>
            <a:ext cx="614366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2400" dirty="0" smtClean="0"/>
              <a:t>Κοινωνική αποδοχή της αιολικής ενέργειας;</a:t>
            </a:r>
            <a:endParaRPr lang="en-US" sz="2400" dirty="0"/>
          </a:p>
        </p:txBody>
      </p:sp>
      <p:pic>
        <p:nvPicPr>
          <p:cNvPr id="4097" name="Picture 1" descr="wind_weekend"/>
          <p:cNvPicPr>
            <a:picLocks noChangeAspect="1" noChangeArrowheads="1"/>
          </p:cNvPicPr>
          <p:nvPr/>
        </p:nvPicPr>
        <p:blipFill>
          <a:blip r:embed="rId3" cstate="print"/>
          <a:srcRect/>
          <a:stretch>
            <a:fillRect/>
          </a:stretch>
        </p:blipFill>
        <p:spPr bwMode="auto">
          <a:xfrm>
            <a:off x="5652120" y="1196752"/>
            <a:ext cx="3168352" cy="2376264"/>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cstate="print"/>
          <a:srcRect/>
          <a:stretch>
            <a:fillRect/>
          </a:stretch>
        </p:blipFill>
        <p:spPr bwMode="auto">
          <a:xfrm>
            <a:off x="539552" y="980728"/>
            <a:ext cx="7776864" cy="569587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539552" y="332656"/>
            <a:ext cx="567552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Η κοινωνία θέλει να γνωρίζει με το τι θα μοιάζει το έργο όταν ολοκληρωθεί.</a:t>
            </a:r>
            <a:endParaRPr lang="en-US" dirty="0">
              <a:solidFill>
                <a:srgbClr val="C00000"/>
              </a:solidFill>
            </a:endParaRPr>
          </a:p>
        </p:txBody>
      </p:sp>
      <p:sp>
        <p:nvSpPr>
          <p:cNvPr id="5" name="TextBox 4"/>
          <p:cNvSpPr txBox="1"/>
          <p:nvPr/>
        </p:nvSpPr>
        <p:spPr>
          <a:xfrm>
            <a:off x="683568" y="5661248"/>
            <a:ext cx="633670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A photomontage done using Google tools for a new project in Crete</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3" name="Picture 1" descr="winners_03_07c"/>
          <p:cNvPicPr>
            <a:picLocks noChangeAspect="1" noChangeArrowheads="1"/>
          </p:cNvPicPr>
          <p:nvPr/>
        </p:nvPicPr>
        <p:blipFill>
          <a:blip r:embed="rId2" cstate="print"/>
          <a:srcRect/>
          <a:stretch>
            <a:fillRect/>
          </a:stretch>
        </p:blipFill>
        <p:spPr bwMode="auto">
          <a:xfrm>
            <a:off x="216004" y="908720"/>
            <a:ext cx="8676476" cy="578954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214282" y="214290"/>
            <a:ext cx="597666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Οι εταιρίες προσκαλούν τους κατοίκους  να παρακολουθήσουν μια φάση ανέγερσης μηχανής στην Ουαλία, ΜΒ</a:t>
            </a: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AutoShape 2" descr="https://www.danishwindmill.com/images/milldiagram.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https://www.danishwindmill.com/images/milldiagram.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4" name="AutoShape 2" descr="data:image/jpeg;base64,/9j/4AAQSkZJRgABAQAAAQABAAD/2wCEAAkGBxQSEBUUEhQUFRQUFxcVFxcUFBQUFBgWFBYXFhQUFRQYHCggGBolGxQYIjEhJSkrLi4uGB8zODMsNygtLisBCgoKDg0OGhAQGywkHyQsLCwsLCwsLCwsLCwsLCwsLCwsLCwsLCwsLCwsLCwsLCwsLCwsLCwsLCwsLCwsLCwsLP/AABEIALsBDgMBIgACEQEDEQH/xAAbAAABBQEBAAAAAAAAAAAAAAADAAECBAUGB//EAEMQAAEDAQQGCAIHBgUFAAAAAAEAAhEDBBIhMQVBUWFxgQYTIjKRobHBUvAjQmJyktHhFDOistLxByRTY4IVNUOTwv/EABoBAAIDAQEAAAAAAAAAAAAAAAABAgMEBQb/xAAtEQACAgECBAQGAwEBAAAAAAAAAQIRAxIhBDFBURMiMmEjcYGh0fAUM5HhBf/aAAwDAQACEQMRAD8A8scDqJnipCqQBrB9UesyCh3AQRz4Fa9zI6WzA9ZjmVNz/mVEDD1TPYi2KkM5+vHxTMedpjjkoNPinIgyFHUyVFprp1qNRpBxnxUWFED8wVK2QoPWPZG/3aPeVUfO9XbUBcbjkNmxx/NVQMVK2D5kaVQ+IjyVZzjGZw3lWHtgqs8qLbHEnReYzPitWwmabo7zC1w1yJhwO6Csmz5kLW0QYeQcnAt8RI81C2TVajo9GBvVCGgjEYgE4QQJ2wqnSCgIvwBexgYYjA8la0M2aNRomYkRqcNY8kHSjr1nvbx5kYKzh38T6k+IXkZzyUKSS6hyrIwkpJkBZFKFJKEBZFJShKEBZFJShKEBZGEoTwlCKHZGEoUoSRQWRSUoShAWQTQpwmISHZZtTNR1Ks0wfJaWmKN152FZzhhK5SZ0ciqTKxN125EugjDIqFca1Gy1IMKN7kegF7IJU2O5q1Xpgi8M9e9VGCMEqpjuyVTJSvZbUOo7GEwdiE7FRfeZp8vUlDbnzCZpwPzrUA7H0VllYSqMfnWqVVivOyVciefqlIaYCj3gtagIqsOoFvhKynYHeCthxwZvHpCikWe51Wg2hrntGMSOX9oVTSdP6B8ZXvMOV/RLIqg6jB3H6p8iEDTFAilVyxId5iUYf7EWZ/62cqlCdJdg45FJShNCAsZJOlCBjJJ4TwmKyKSlCSAsikpJQgLIpKUJQgdkUk6SVBZGE0KcJoRQWdB0mpy0O3rm2nAhdnpizywhcURDlxU9js547kajcEBogq6Rq2qu6nHJNlCGvwoOzUqwUaNFzzdaCT+iVklGylVqYqdAE5Anhiur0L0TBg1e1u+r+q62yaMZTGAA4ABQckjbDhZSW+x5y2g8AktcBAzaUIDLcvVurasjS2gqdTFoDX6iMj95NZVyZGfANK4uziOrwPzn+qA3XvWjabOWEtcIIw9wqd0TuKvZzuRVtDDgStWm2abTsy8SqdaljGxXrKey1u4+vz4JVuTi+h0dlq3aUzBbiJ2H5CbTtUigftOu8jLvZVax+jpwCZmYk7BEa0bTdnc5rAbrJx7bw3UAMDjtU8EfOiXEPyM5xJXDYh/q0vF/qGp/+nk919N24PAPg6F07Ry9LKSSNXsz2d5pHEYcjkUJMQ0JJ0kAMknSTAZKE6dADQmhSShFARhKFKEoRQEYShShKEUBGEoUk0IA7y2U7zYXBWynDyDtXor2YLjNP2b6QnauFHkegzx2sy+ry2bVN1mLsANis2CkTgRI+cFtWaxZEZDbnwUmyjHicjApaJJPawXSaJ0a1uQj3TspS5X6tYU2yeAG1Uts6WPFGG5ZfWbTbJwA8+CwrZp189kADfiiVHGoZdyGoIdfRhIlCj3Jyk3yKjukVQamnyWjorTYqYHA7Fy2kaBYU+hmuNUFoOwnUOJyCjJIWPLLVpZ0XSqx3mtqtzEB3D6p8cOa5w0ZiBJwyBOs4b16B+xh9ncHuaAWOGBvEkCcIB1rlZ+jIY5jRIAhxaXYYhznATnw3LRilcaOfxuNLJa6lF+jTBLi1hB+s7tbuy2T5LR0fo6m0s6yoJMw1oeDj8ZLezwz4KrbqTrNEg9Y8zMSGDa05F+vdxVnRFK85pjsnOd+Z8ZVjM0F5jU0zTcKVNtN7GC9BaLzJGwuIx5lY2m6Tg8AtN1rQAcCDrwcMDmtetXFUNBIN1zp344HyWC61OD3FpIDiTGYIO0HA81o4WLuyni5Kq7lSEoVy62pkAx+yew7hPdO7LgqxZBg4Eajmt6MDJ0bU9mDXGNhxbzacCi/R1NQpv2ierPEZt9OCrQlCKDUPWouYYcIPttB1jeoQrdGqCLlTu6jmWE6xtG0e6FXoFjiD+hByIOsEIQPuBhKFKEoTFZGE8KUJQgVkYShThKEwshCUKcJQgLIQlCnCUICyEJQpQlCAs9GqBYmlLDefkt5wUXUpXnkeqkjCo6NDcQrTwAFctDYVEYuTY4JBrLZpxPFZmlaDnPkZDAfmt3rWsYXOMNGZRblOo2WOBneiNdScnexzdmaZW5YaYOad2j4yV2yUrok6suKT9ie1HMdJ9GtYL5EnU3Vxdr5LmtEk1KoLz2GHIYCTMNaBgCfQEr0LT1mv03bwuCszLtoZS+CS7e8jteGA5FV5AUfMmdvYql6J4QMgNgC5GzMDKRqHG7UIYDreACMNgwPgussAiFztrp9qnTw7JcD950Fx8cP+Kuw8jL/AOgvMv3sULTUcLgBMwXEHEG8cnA4HJbeh7ODTJb2cMW6p2tJx5FZVrozWDdrAOeYW0aZYwAYHbwyKuavYwR2bZjB1yk7a7D81nwtPSpmC2IxBA1P18Acxz2LOhdPDGonLzz1TIwrQ+kbH12jDa5ozB2uA8lXhSpuLSCMCDI4hWtFSYOEoVq2UxIc3uvF4bBqc3k4EeCrwhCezIwrlIdYwt+swFzN7c3M9xzQKLgDJEjWPyOoq4bMWRVpG80GZ1tI1PChKSTplkItq19TPhKFat1INeY7roc37rhI8MuSrwporezIgJ08J4TERShShKEARhKFKEoQFkYSUoShAEUlKFF2CAPSQEZrFGm1WGNXnj1jZTtVCQsYsuuXT3ZWHpggPA1obJQMXpVbLtAM1vOPAY+sLlLJa3sMscR6eC2ek9MvqDYG4c8VhtbGadbFE5eY6rRnSB5ADl0B0gDdGwAni7H0jwXnlKpC26tqPWu3OI8MPZRLsc75ne2JweIOrHwx9l5va7OWW873E+IK7To7a5w3O/lKydP2T/O03bR6Kua2NOP1Ua9gbABMYAu/CJ9lzdmp33NdjLnXvHvepXSVjdo1I/03gTtLSFR0JRwAP2T7GFpxqkYeNleSihVspNeY7vsAm0rbA3AZxktfSTxTa554cdgXH1XlziTmVu4bHq8zORxWbT5VzJ2fG+34gSPvN7Q8rw5qvCsWTB7fnUgwtxzm9iMJQpQlCYg4E0fuP8nj82+arQrVD93UG5p5hwHuq8JIlJ8iMK1YLY6k6W4jW05OGw/mgQlCJRUlTFGTi7R0tr0W200W1bPgWy11M4RBvRu73Bc1UpkEgggjAg4EcVoWO2PpNa5hgh7uBBa2QRrGC6anToaQZ8FZoxjMb/tN9Nyy6pYPVvHv1XzNemOfltLt0fyOIhKFf0no19B9x43gjIjaFUDVqi1JWjJKLi6fMHCUIl1KFIiDhPCtWWxVKn7tjnbwCRzdkFZdootxqPYzdN93g3DzUJZIR2bLI4py3SMuEoVmu1g7hcdpMCeA1IMKSdqyDVOgcKLmzgjQogZptAmel0wjIbQnqFeeo9YSpHFcZp60/wCccJwF3xhdTaahAhua5i02IFxJxMyjRe477D2ijfAcsTSlgIN4DArqtHgXbqnpexA0xGKtTTjRGcLZ58aS06gN+fiAd4gE+cqdeyQVZsVmNSAM2fykz5En8SpCMXZ0PRakZyzDhzumFPSDL1pZ9lvqf0Wno6iKVMHZiq/Vdtz9Tj2fu6kmrpGrG97K2kX4MZH7x93wafchWdHWe7B1Bseay7Zeda6cZMAA+/Mk+OHJXuk1u6lvVs7z8Z2MIzG8+y1Y8bk1FHI4nMlKU2c90gt3WVCB3WnxOsrKhEupXV14xUVSOFOblJyZKxjtT8Ic7wBjzhAAVu7dZvf/ACg+5H8KBdTRF8gcJQiXUrqkILSbFF52ljR5uPoFWhXbQLrGM1988XRdH4QPFVrqSHLoiEJQiBqV1MQZ7Ios3veeQDB+aFQquY4OaS1wMgjMK1bmwWs+BoB+8Zc71jkq11RStE3szp6dvZbqYpVop1h3H/Vcd+ydiN+x0LBZb1sYKlWtUbdYHQWtZOTgRM3pI3tlcnc2L0Tp7o9jrGHloNWi9lNzteLGlzeEvmFzeJg4Vjg6Un/n/DpcNNTuc1biv9OZs+ibM4lxrEgkkU6QDi0HENdUOEjLI8VN1sstH93RYSNb/pXefZC5+6nDVp/jyl65t/LYzfyIx9EEvnuaFu05VqYTA+chkFlvJJkyeKJCa6r8eKGP0ooyZZ5PUwUJQi3UgFaVACiU7M+6DcdjjkdeJWraukVrc0j9oeZ1FlINxOIwbsVSrpJ8d2k45S6jTcde5ZVkzN+mvqa/Dwpeq/od+BghVHIhdgs2naLzyNhXIex6KO7LNpZIwWd+yEnYtYDBBmEami1ErNZ2tGAU6tMZQkxyI9oKCRj1NFUi6TPCVZo9TRxYAI8+KJWs0obLE0GTid6VDUUPVeauIwp+fA7k1stNyiSO83Bg2kyY5Yu5FGqVQwFxN1rRidXzuXJaS0mLRUB7TA2Sy7By+sW6idxUooo4jMoRpF7QMD6QkwCXcQO07xB8lVt1c1wXnvMwj/bJ7PgSRzC1H0QbOAC2++MILZiLxAjPcsqjTuOm+zYR2jIyLSLq6XDRVaupwOJk7Uehn3UWnREXnd3UMi7cN20q7XpMbDmAuaci7IH4S0a+JVSoSTJxPzhuWu7MdUCqOLjJ/TcBuULqNdSupiYG6jWakO87utz3nU0cfSUWlZ5EnBozcfQDWdyas+YAENGQ9SdpKG72BKtwFRxcSTmTJULqNdSupiBXVYsVMSXO7rO0d5+q3mfdKlQLiABifnHci2giAxvdBkn4na3cNQ3cUn2JJVuVXySScyZPEpg1Fup7iYi50doXrVRH2w78Pa9l19uf1th0hruVw78LKf8ASVz/AEPp/wCbadjXn+GPdbfR09bZtIs+Ltfi6wewXL4zfJfZJ/c6fB7Y67tr7HC3UrqM0SAdqe6upZzaAXUrqPdSuIsVALqa6j3EriVhRXLckxbj8/OpHLcUwagdHb2l8NJ3LmtF1jfdOskre0tUhhC51vZMrz2RWj1OOVM6ii+QplZtktGCutqpKVmqgik1DdWCGbSp2LZFh7ln6U0pSs7b1V2OpgxeeA9yntFoLWkjPavPNKOL6pJk7znn/ZNukZcmfpEtaS01UtVTHs0291g9XbSruiLEalTAYTHLX5LI0fSkka/n9V6BoGxdWwOMSfT+ycLkzFkdvcoacEPDRk0TzP8AYKn1s98XvtAw/wAdfNGtdS+8uOv01IN1diEaikcmcrk2EotaJhwLTm2oC2eYkTvT1NGzjTc1wzIvtvN4ict6FdSaCDIJB2jA+KluLbqRFk2vYOZcf4QU8MbkC8/a7LfwgyfFWOuDu+0H7Tey7nqPgl1DDk8j77T6tlF9xV2KdVxcceWoAbANQULivGyj/UZ/H/Sn/Zma6jf+LXk+YCNSFpZQuItGyl2OQGbjg0c/ZWpY3utLjtfgPwj3KhVe52ZyyGQHADAJ2wpA6jgAWsyObjm7dubuQLiPdT3U0J7gLie4jXU91AUafRXCq93w0nnzatb/AA8Em0tP1qbT4F39SydEG6yuf9ojxIWt/h8YtLx8VJ3k5q5+dX4j9l+TfgdeGvd/g5BlOBGzDwMJ7it2ulFWq3ZUf5un3Q7q245XBP2MmSNTa9wNxNcRrqV1TIUBuJrqNdSLUBRWu4lINwRrnmfnyCe6lY6N3TLlhvW3pNslZgoLgNnoGBo1XBXaddxT0bMrlKzJJE1kkgVNpOasMoozKUKd1TWxByb5mPpirdpu2AFcYGYic8zzyHout6RnC7tOPAYn0WDY7OalQDaZO4BRbt0VsvdGNF3gHHWSTwnE+y6vSlSKZHBo4a0KyMFMNYI1TuAyCDpKpLgNnutfDw3MuaVRZmXExYrF1K6uhZgor3U1xWLiV1PUKivdSuKxcTXEagoBcSuI91PdT1BQC4ldR7qVxFioBdT3Ua4nuIsKAXU4ajXE9xFhQSy4U6u8NHi79FqdCDFsbva8fwz7LJYw5DWtboxTLbZS+8R4tI91ny0oz9/waMduUNuX5MzTtO7a64+2HfiaPyVS6trpXSi3P+0xh8C4H1CzG0dnh+SWDJWKI8+O8kqK91K6j3U11aNRnoBdTFqPdUSxDkCQC4ovw3qxdUQ1Fjo37QwEoBoDVKxKfSN/1mMPAkfmrFHpK0mCwjgQfWF5rxoLqemeGXY2KVFWG0ln0NO0TmXDi0n0lW2aXoH/AMjRxMHwKtWWPcreKS6BqkNEkxCQIgRrx5bVQq6RoV6bmy4gZtAIccYBCLo1zDRaKc3BhjJM6wZ1pRyqUqTQpY2lbOd6RkurBo2SUXRtAUwJzOvcDlzKFpe0MZWcXEXjAaCRq2DWqtbS1yo2m1l+oRiAQCNkTgpKVMolFvZHSWF2Je7V+fyEFwJJO1EZWZ1WDhgTexGBAydsTU3AiQQQdYII8QujhdRMWSLbImidij1aMQkFcpsqcEBuJriPdSuqWohpAXEriPdSup6haQFxK4j3UrqNQaQNxK4j3UrqNQaQFxPcRrqV1PUGkDcSuI11PdRqDSBDVc0M6LRSOyoz+YBBuolmN17TscD4EKMt00Sjsy903ZFspn4qbx4Fp/NYwGK6Lp+z6ag77Tm/iafyWFdWfhZfDov4pfEstV7OwUA8NJqOO2GN72oYmbpMeizDTJzPJoujxz81qtbNGr9l1E+TmHzeqhp4Tvgb9vzvU4VvfcjO9qKwpxkk6hJwc0jDa3KZ74CKWqN3FWsqSBVLK4CTkDEggicsY4FDIVum3vfabPMYnzafFVX45JQlsOUdzlet2hFZVCq6kRmXNeMcmewpFxlUcFF1QAyMUqTRCVQRCTyMEgJcZmccdxjgkLe9gNx7xA1OIA5J3iJ4FZ2kj2FPBe1EcnIyLRaq1WsHuN5zcGmJI2f3Who219wup03PGRdeLySSQ4kO+I7NSN0Vpg2e0PIF9ohrtYnONijTpgC8BiA/H7tMkea3PKk2uxz1C1ZtP6SNLHUa1K9gWuLDE/EYjbvUNBacoUIptFW6Zcaj4OMQAGt1cAFyheZHzrUqndK3eI0lJdEZHDejv36es9Wm4NrNaTLRfJZzlPoZxph5rWllRuEG82AMczzXndFvZjUcTxRtR4jzlNcQ7TaI+CqdHoFqtV6sHMqta2kQ195r8TUIgTIaQRlvhT0pbTLqQ6xhwHWBksEzEk544Rw2rgbLa3tALXuGAycQrtm07aC6DVcRhnB1zrG5SlxKS36iWH7Ha6I0ix9CWl7rkMJeLri7LGcMT4ShaX011JZgMxfaXC9dcMHCDqOBWTa7Q5xpOJMkhpjsyL7MCArOn3doDCBGoTgQQJiY3Kx5ZaXXSiHhLVudJRqB7Q5pkESDuUbPXbUEsIcJLZG1phw5ELjtIaQqCzWZ4e4OMyQYB7YGLRgcFuaBoh1mLnSS+S43nbTlj2eUKyObU6K5YUlZr06jXTdIN0wYMwdh34okLB6Md6t97/6eJO04DHNH0zbHsfDXR9HOQOPWsbOO4lTWTy2yPh+aka8JXVXs1Um7JzYCcs4b+ZVpT1EHEjdShTSTsWkjCYhSSRYUbXT7GlSfsqUzyJAPqsIhbfTf/t4Ou6w88FjuWbhn5WjRxCtplixGW1htpudzY9r/AEBQrQJjAABjIiYkzOZ2hysaKH0kaiyoD/63KnXeSKO9jtQ+IqXpnS9hVcbfuCjaoBk6/EIj/ceqHTHaHH3VspFUYjNMObsGB2/MEoL2wSNmHgpuy/5ezk1r73h5gFJS3/f3qNx2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jpeg;base64,/9j/4AAQSkZJRgABAQAAAQABAAD/2wCEAAkGBxQSEBUUEhQUFRQUFxcVFxcUFBQUFBgWFBYXFhQUFRQYHCggGBolGxQYIjEhJSkrLi4uGB8zODMsNygtLisBCgoKDg0OGhAQGywkHyQsLCwsLCwsLCwsLCwsLCwsLCwsLCwsLCwsLCwsLCwsLCwsLCwsLCwsLCwsLCwsLCwsLP/AABEIALsBDgMBIgACEQEDEQH/xAAbAAABBQEBAAAAAAAAAAAAAAADAAECBAUGB//EAEMQAAEDAQQGCAIHBgUFAAAAAAEAAhEDBBIhMQVBUWFxgQYTIjKRobHBUvAjQmJyktHhFDOistLxByRTY4IVNUOTwv/EABoBAAIDAQEAAAAAAAAAAAAAAAABAgMEBQb/xAAtEQACAgECBAQGAwEBAAAAAAAAAQIRAxIhBDFBURMiMmEjcYGh0fAUM5HhBf/aAAwDAQACEQMRAD8A8scDqJnipCqQBrB9UesyCh3AQRz4Fa9zI6WzA9ZjmVNz/mVEDD1TPYi2KkM5+vHxTMedpjjkoNPinIgyFHUyVFprp1qNRpBxnxUWFED8wVK2QoPWPZG/3aPeVUfO9XbUBcbjkNmxx/NVQMVK2D5kaVQ+IjyVZzjGZw3lWHtgqs8qLbHEnReYzPitWwmabo7zC1w1yJhwO6Csmz5kLW0QYeQcnAt8RI81C2TVajo9GBvVCGgjEYgE4QQJ2wqnSCgIvwBexgYYjA8la0M2aNRomYkRqcNY8kHSjr1nvbx5kYKzh38T6k+IXkZzyUKSS6hyrIwkpJkBZFKFJKEBZFJShKEBZFJShKEBZGEoTwlCKHZGEoUoSRQWRSUoShAWQTQpwmISHZZtTNR1Ks0wfJaWmKN152FZzhhK5SZ0ciqTKxN125EugjDIqFca1Gy1IMKN7kegF7IJU2O5q1Xpgi8M9e9VGCMEqpjuyVTJSvZbUOo7GEwdiE7FRfeZp8vUlDbnzCZpwPzrUA7H0VllYSqMfnWqVVivOyVciefqlIaYCj3gtagIqsOoFvhKynYHeCthxwZvHpCikWe51Wg2hrntGMSOX9oVTSdP6B8ZXvMOV/RLIqg6jB3H6p8iEDTFAilVyxId5iUYf7EWZ/62cqlCdJdg45FJShNCAsZJOlCBjJJ4TwmKyKSlCSAsikpJQgLIpKUJQgdkUk6SVBZGE0KcJoRQWdB0mpy0O3rm2nAhdnpizywhcURDlxU9js547kajcEBogq6Rq2qu6nHJNlCGvwoOzUqwUaNFzzdaCT+iVklGylVqYqdAE5Anhiur0L0TBg1e1u+r+q62yaMZTGAA4ABQckjbDhZSW+x5y2g8AktcBAzaUIDLcvVurasjS2gqdTFoDX6iMj95NZVyZGfANK4uziOrwPzn+qA3XvWjabOWEtcIIw9wqd0TuKvZzuRVtDDgStWm2abTsy8SqdaljGxXrKey1u4+vz4JVuTi+h0dlq3aUzBbiJ2H5CbTtUigftOu8jLvZVax+jpwCZmYk7BEa0bTdnc5rAbrJx7bw3UAMDjtU8EfOiXEPyM5xJXDYh/q0vF/qGp/+nk919N24PAPg6F07Ry9LKSSNXsz2d5pHEYcjkUJMQ0JJ0kAMknSTAZKE6dADQmhSShFARhKFKEoRQEYShShKEUBGEoUk0IA7y2U7zYXBWynDyDtXor2YLjNP2b6QnauFHkegzx2sy+ry2bVN1mLsANis2CkTgRI+cFtWaxZEZDbnwUmyjHicjApaJJPawXSaJ0a1uQj3TspS5X6tYU2yeAG1Uts6WPFGG5ZfWbTbJwA8+CwrZp189kADfiiVHGoZdyGoIdfRhIlCj3Jyk3yKjukVQamnyWjorTYqYHA7Fy2kaBYU+hmuNUFoOwnUOJyCjJIWPLLVpZ0XSqx3mtqtzEB3D6p8cOa5w0ZiBJwyBOs4b16B+xh9ncHuaAWOGBvEkCcIB1rlZ+jIY5jRIAhxaXYYhznATnw3LRilcaOfxuNLJa6lF+jTBLi1hB+s7tbuy2T5LR0fo6m0s6yoJMw1oeDj8ZLezwz4KrbqTrNEg9Y8zMSGDa05F+vdxVnRFK85pjsnOd+Z8ZVjM0F5jU0zTcKVNtN7GC9BaLzJGwuIx5lY2m6Tg8AtN1rQAcCDrwcMDmtetXFUNBIN1zp344HyWC61OD3FpIDiTGYIO0HA81o4WLuyni5Kq7lSEoVy62pkAx+yew7hPdO7LgqxZBg4Eajmt6MDJ0bU9mDXGNhxbzacCi/R1NQpv2ierPEZt9OCrQlCKDUPWouYYcIPttB1jeoQrdGqCLlTu6jmWE6xtG0e6FXoFjiD+hByIOsEIQPuBhKFKEoTFZGE8KUJQgVkYShThKEwshCUKcJQgLIQlCnCUICyEJQpQlCAs9GqBYmlLDefkt5wUXUpXnkeqkjCo6NDcQrTwAFctDYVEYuTY4JBrLZpxPFZmlaDnPkZDAfmt3rWsYXOMNGZRblOo2WOBneiNdScnexzdmaZW5YaYOad2j4yV2yUrok6suKT9ie1HMdJ9GtYL5EnU3Vxdr5LmtEk1KoLz2GHIYCTMNaBgCfQEr0LT1mv03bwuCszLtoZS+CS7e8jteGA5FV5AUfMmdvYql6J4QMgNgC5GzMDKRqHG7UIYDreACMNgwPgussAiFztrp9qnTw7JcD950Fx8cP+Kuw8jL/AOgvMv3sULTUcLgBMwXEHEG8cnA4HJbeh7ODTJb2cMW6p2tJx5FZVrozWDdrAOeYW0aZYwAYHbwyKuavYwR2bZjB1yk7a7D81nwtPSpmC2IxBA1P18Acxz2LOhdPDGonLzz1TIwrQ+kbH12jDa5ozB2uA8lXhSpuLSCMCDI4hWtFSYOEoVq2UxIc3uvF4bBqc3k4EeCrwhCezIwrlIdYwt+swFzN7c3M9xzQKLgDJEjWPyOoq4bMWRVpG80GZ1tI1PChKSTplkItq19TPhKFat1INeY7roc37rhI8MuSrwporezIgJ08J4TERShShKEARhKFKEoQFkYSUoShAEUlKFF2CAPSQEZrFGm1WGNXnj1jZTtVCQsYsuuXT3ZWHpggPA1obJQMXpVbLtAM1vOPAY+sLlLJa3sMscR6eC2ek9MvqDYG4c8VhtbGadbFE5eY6rRnSB5ADl0B0gDdGwAni7H0jwXnlKpC26tqPWu3OI8MPZRLsc75ne2JweIOrHwx9l5va7OWW873E+IK7To7a5w3O/lKydP2T/O03bR6Kua2NOP1Ua9gbABMYAu/CJ9lzdmp33NdjLnXvHvepXSVjdo1I/03gTtLSFR0JRwAP2T7GFpxqkYeNleSihVspNeY7vsAm0rbA3AZxktfSTxTa554cdgXH1XlziTmVu4bHq8zORxWbT5VzJ2fG+34gSPvN7Q8rw5qvCsWTB7fnUgwtxzm9iMJQpQlCYg4E0fuP8nj82+arQrVD93UG5p5hwHuq8JIlJ8iMK1YLY6k6W4jW05OGw/mgQlCJRUlTFGTi7R0tr0W200W1bPgWy11M4RBvRu73Bc1UpkEgggjAg4EcVoWO2PpNa5hgh7uBBa2QRrGC6anToaQZ8FZoxjMb/tN9Nyy6pYPVvHv1XzNemOfltLt0fyOIhKFf0no19B9x43gjIjaFUDVqi1JWjJKLi6fMHCUIl1KFIiDhPCtWWxVKn7tjnbwCRzdkFZdootxqPYzdN93g3DzUJZIR2bLI4py3SMuEoVmu1g7hcdpMCeA1IMKSdqyDVOgcKLmzgjQogZptAmel0wjIbQnqFeeo9YSpHFcZp60/wCccJwF3xhdTaahAhua5i02IFxJxMyjRe477D2ijfAcsTSlgIN4DArqtHgXbqnpexA0xGKtTTjRGcLZ58aS06gN+fiAd4gE+cqdeyQVZsVmNSAM2fykz5En8SpCMXZ0PRakZyzDhzumFPSDL1pZ9lvqf0Wno6iKVMHZiq/Vdtz9Tj2fu6kmrpGrG97K2kX4MZH7x93wafchWdHWe7B1Bseay7Zeda6cZMAA+/Mk+OHJXuk1u6lvVs7z8Z2MIzG8+y1Y8bk1FHI4nMlKU2c90gt3WVCB3WnxOsrKhEupXV14xUVSOFOblJyZKxjtT8Ic7wBjzhAAVu7dZvf/ACg+5H8KBdTRF8gcJQiXUrqkILSbFF52ljR5uPoFWhXbQLrGM1988XRdH4QPFVrqSHLoiEJQiBqV1MQZ7Ios3veeQDB+aFQquY4OaS1wMgjMK1bmwWs+BoB+8Zc71jkq11RStE3szp6dvZbqYpVop1h3H/Vcd+ydiN+x0LBZb1sYKlWtUbdYHQWtZOTgRM3pI3tlcnc2L0Tp7o9jrGHloNWi9lNzteLGlzeEvmFzeJg4Vjg6Un/n/DpcNNTuc1biv9OZs+ibM4lxrEgkkU6QDi0HENdUOEjLI8VN1sstH93RYSNb/pXefZC5+6nDVp/jyl65t/LYzfyIx9EEvnuaFu05VqYTA+chkFlvJJkyeKJCa6r8eKGP0ooyZZ5PUwUJQi3UgFaVACiU7M+6DcdjjkdeJWraukVrc0j9oeZ1FlINxOIwbsVSrpJ8d2k45S6jTcde5ZVkzN+mvqa/Dwpeq/od+BghVHIhdgs2naLzyNhXIex6KO7LNpZIwWd+yEnYtYDBBmEami1ErNZ2tGAU6tMZQkxyI9oKCRj1NFUi6TPCVZo9TRxYAI8+KJWs0obLE0GTid6VDUUPVeauIwp+fA7k1stNyiSO83Bg2kyY5Yu5FGqVQwFxN1rRidXzuXJaS0mLRUB7TA2Sy7By+sW6idxUooo4jMoRpF7QMD6QkwCXcQO07xB8lVt1c1wXnvMwj/bJ7PgSRzC1H0QbOAC2++MILZiLxAjPcsqjTuOm+zYR2jIyLSLq6XDRVaupwOJk7Uehn3UWnREXnd3UMi7cN20q7XpMbDmAuaci7IH4S0a+JVSoSTJxPzhuWu7MdUCqOLjJ/TcBuULqNdSupiYG6jWakO87utz3nU0cfSUWlZ5EnBozcfQDWdyas+YAENGQ9SdpKG72BKtwFRxcSTmTJULqNdSupiBXVYsVMSXO7rO0d5+q3mfdKlQLiABifnHci2giAxvdBkn4na3cNQ3cUn2JJVuVXySScyZPEpg1Fup7iYi50doXrVRH2w78Pa9l19uf1th0hruVw78LKf8ASVz/AEPp/wCbadjXn+GPdbfR09bZtIs+Ltfi6wewXL4zfJfZJ/c6fB7Y67tr7HC3UrqM0SAdqe6upZzaAXUrqPdSuIsVALqa6j3EriVhRXLckxbj8/OpHLcUwagdHb2l8NJ3LmtF1jfdOskre0tUhhC51vZMrz2RWj1OOVM6ii+QplZtktGCutqpKVmqgik1DdWCGbSp2LZFh7ln6U0pSs7b1V2OpgxeeA9yntFoLWkjPavPNKOL6pJk7znn/ZNukZcmfpEtaS01UtVTHs0291g9XbSruiLEalTAYTHLX5LI0fSkka/n9V6BoGxdWwOMSfT+ycLkzFkdvcoacEPDRk0TzP8AYKn1s98XvtAw/wAdfNGtdS+8uOv01IN1diEaikcmcrk2EotaJhwLTm2oC2eYkTvT1NGzjTc1wzIvtvN4ict6FdSaCDIJB2jA+KluLbqRFk2vYOZcf4QU8MbkC8/a7LfwgyfFWOuDu+0H7Tey7nqPgl1DDk8j77T6tlF9xV2KdVxcceWoAbANQULivGyj/UZ/H/Sn/Zma6jf+LXk+YCNSFpZQuItGyl2OQGbjg0c/ZWpY3utLjtfgPwj3KhVe52ZyyGQHADAJ2wpA6jgAWsyObjm7dubuQLiPdT3U0J7gLie4jXU91AUafRXCq93w0nnzatb/AA8Em0tP1qbT4F39SydEG6yuf9ojxIWt/h8YtLx8VJ3k5q5+dX4j9l+TfgdeGvd/g5BlOBGzDwMJ7it2ulFWq3ZUf5un3Q7q245XBP2MmSNTa9wNxNcRrqV1TIUBuJrqNdSLUBRWu4lINwRrnmfnyCe6lY6N3TLlhvW3pNslZgoLgNnoGBo1XBXaddxT0bMrlKzJJE1kkgVNpOasMoozKUKd1TWxByb5mPpirdpu2AFcYGYic8zzyHout6RnC7tOPAYn0WDY7OalQDaZO4BRbt0VsvdGNF3gHHWSTwnE+y6vSlSKZHBo4a0KyMFMNYI1TuAyCDpKpLgNnutfDw3MuaVRZmXExYrF1K6uhZgor3U1xWLiV1PUKivdSuKxcTXEagoBcSuI91PdT1BQC4ldR7qVxFioBdT3Ua4nuIsKAXU4ajXE9xFhQSy4U6u8NHi79FqdCDFsbva8fwz7LJYw5DWtboxTLbZS+8R4tI91ny0oz9/waMduUNuX5MzTtO7a64+2HfiaPyVS6trpXSi3P+0xh8C4H1CzG0dnh+SWDJWKI8+O8kqK91K6j3U11aNRnoBdTFqPdUSxDkCQC4ovw3qxdUQ1Fjo37QwEoBoDVKxKfSN/1mMPAkfmrFHpK0mCwjgQfWF5rxoLqemeGXY2KVFWG0ln0NO0TmXDi0n0lW2aXoH/AMjRxMHwKtWWPcreKS6BqkNEkxCQIgRrx5bVQq6RoV6bmy4gZtAIccYBCLo1zDRaKc3BhjJM6wZ1pRyqUqTQpY2lbOd6RkurBo2SUXRtAUwJzOvcDlzKFpe0MZWcXEXjAaCRq2DWqtbS1yo2m1l+oRiAQCNkTgpKVMolFvZHSWF2Je7V+fyEFwJJO1EZWZ1WDhgTexGBAydsTU3AiQQQdYII8QujhdRMWSLbImidij1aMQkFcpsqcEBuJriPdSuqWohpAXEriPdSup6haQFxK4j3UrqNQaQNxK4j3UrqNQaQFxPcRrqV1PUGkDcSuI11PdRqDSBDVc0M6LRSOyoz+YBBuolmN17TscD4EKMt00Sjsy903ZFspn4qbx4Fp/NYwGK6Lp+z6ag77Tm/iafyWFdWfhZfDov4pfEstV7OwUA8NJqOO2GN72oYmbpMeizDTJzPJoujxz81qtbNGr9l1E+TmHzeqhp4Tvgb9vzvU4VvfcjO9qKwpxkk6hJwc0jDa3KZ74CKWqN3FWsqSBVLK4CTkDEggicsY4FDIVum3vfabPMYnzafFVX45JQlsOUdzlet2hFZVCq6kRmXNeMcmewpFxlUcFF1QAyMUqTRCVQRCTyMEgJcZmccdxjgkLe9gNx7xA1OIA5J3iJ4FZ2kj2FPBe1EcnIyLRaq1WsHuN5zcGmJI2f3Who219wup03PGRdeLySSQ4kO+I7NSN0Vpg2e0PIF9ohrtYnONijTpgC8BiA/H7tMkea3PKk2uxz1C1ZtP6SNLHUa1K9gWuLDE/EYjbvUNBacoUIptFW6Zcaj4OMQAGt1cAFyheZHzrUqndK3eI0lJdEZHDejv36es9Wm4NrNaTLRfJZzlPoZxph5rWllRuEG82AMczzXndFvZjUcTxRtR4jzlNcQ7TaI+CqdHoFqtV6sHMqta2kQ195r8TUIgTIaQRlvhT0pbTLqQ6xhwHWBksEzEk544Rw2rgbLa3tALXuGAycQrtm07aC6DVcRhnB1zrG5SlxKS36iWH7Ha6I0ix9CWl7rkMJeLri7LGcMT4ShaX011JZgMxfaXC9dcMHCDqOBWTa7Q5xpOJMkhpjsyL7MCArOn3doDCBGoTgQQJiY3Kx5ZaXXSiHhLVudJRqB7Q5pkESDuUbPXbUEsIcJLZG1phw5ELjtIaQqCzWZ4e4OMyQYB7YGLRgcFuaBoh1mLnSS+S43nbTlj2eUKyObU6K5YUlZr06jXTdIN0wYMwdh34okLB6Md6t97/6eJO04DHNH0zbHsfDXR9HOQOPWsbOO4lTWTy2yPh+aka8JXVXs1Um7JzYCcs4b+ZVpT1EHEjdShTSTsWkjCYhSSRYUbXT7GlSfsqUzyJAPqsIhbfTf/t4Ou6w88FjuWbhn5WjRxCtplixGW1htpudzY9r/AEBQrQJjAABjIiYkzOZ2hysaKH0kaiyoD/63KnXeSKO9jtQ+IqXpnS9hVcbfuCjaoBk6/EIj/ceqHTHaHH3VspFUYjNMObsGB2/MEoL2wSNmHgpuy/5ezk1r73h5gFJS3/f3qNx2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URUGUAY E92.jpg"/>
          <p:cNvPicPr>
            <a:picLocks noChangeAspect="1"/>
          </p:cNvPicPr>
          <p:nvPr/>
        </p:nvPicPr>
        <p:blipFill>
          <a:blip r:embed="rId2" cstate="print"/>
          <a:stretch>
            <a:fillRect/>
          </a:stretch>
        </p:blipFill>
        <p:spPr>
          <a:xfrm>
            <a:off x="822430" y="908720"/>
            <a:ext cx="8105546" cy="5731078"/>
          </a:xfrm>
          <a:prstGeom prst="rect">
            <a:avLst/>
          </a:prstGeom>
        </p:spPr>
      </p:pic>
      <p:pic>
        <p:nvPicPr>
          <p:cNvPr id="9" name="Picture 5" descr="wind farm2"/>
          <p:cNvPicPr>
            <a:picLocks noChangeAspect="1" noChangeArrowheads="1"/>
          </p:cNvPicPr>
          <p:nvPr/>
        </p:nvPicPr>
        <p:blipFill>
          <a:blip r:embed="rId3" cstate="print"/>
          <a:srcRect/>
          <a:stretch>
            <a:fillRect/>
          </a:stretch>
        </p:blipFill>
        <p:spPr bwMode="auto">
          <a:xfrm>
            <a:off x="214282" y="285728"/>
            <a:ext cx="4039640" cy="2811732"/>
          </a:xfrm>
          <a:prstGeom prst="rect">
            <a:avLst/>
          </a:prstGeom>
          <a:ln>
            <a:solidFill>
              <a:srgbClr val="FFFFFF"/>
            </a:solidFill>
            <a:headEnd/>
            <a:tailEnd/>
          </a:ln>
        </p:spPr>
        <p:style>
          <a:lnRef idx="2">
            <a:schemeClr val="accent2"/>
          </a:lnRef>
          <a:fillRef idx="1">
            <a:schemeClr val="lt1"/>
          </a:fillRef>
          <a:effectRef idx="0">
            <a:schemeClr val="accent2"/>
          </a:effectRef>
          <a:fontRef idx="minor">
            <a:schemeClr val="dk1"/>
          </a:fontRef>
        </p:style>
      </p:pic>
      <p:sp>
        <p:nvSpPr>
          <p:cNvPr id="10" name="TextBox 9"/>
          <p:cNvSpPr txBox="1"/>
          <p:nvPr/>
        </p:nvSpPr>
        <p:spPr>
          <a:xfrm>
            <a:off x="1071538" y="6072206"/>
            <a:ext cx="209906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Ουρουγουάη</a:t>
            </a:r>
            <a:r>
              <a:rPr lang="en-US" dirty="0" smtClean="0"/>
              <a:t>, E92</a:t>
            </a:r>
            <a:endParaRPr lang="en-US" dirty="0"/>
          </a:p>
        </p:txBody>
      </p:sp>
      <p:sp>
        <p:nvSpPr>
          <p:cNvPr id="11" name="TextBox 10"/>
          <p:cNvSpPr txBox="1"/>
          <p:nvPr/>
        </p:nvSpPr>
        <p:spPr>
          <a:xfrm>
            <a:off x="467544" y="332656"/>
            <a:ext cx="64807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ΗΠΑ</a:t>
            </a:r>
            <a:endParaRPr lang="en-US" dirty="0"/>
          </a:p>
        </p:txBody>
      </p:sp>
      <p:sp>
        <p:nvSpPr>
          <p:cNvPr id="12" name="TextBox 11"/>
          <p:cNvSpPr txBox="1"/>
          <p:nvPr/>
        </p:nvSpPr>
        <p:spPr>
          <a:xfrm>
            <a:off x="1428728" y="142852"/>
            <a:ext cx="528641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Κτηνοτροφικές και αγροτικές δραστηριότητες συνεχίζονται απρόσκοπτα με ελάχιστη κατάληψη εδαφών</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C:\Users\dkanellopoulos\Documents\aminus3\IMG_7964.JPG"/>
          <p:cNvPicPr>
            <a:picLocks noChangeAspect="1" noChangeArrowheads="1"/>
          </p:cNvPicPr>
          <p:nvPr/>
        </p:nvPicPr>
        <p:blipFill>
          <a:blip r:embed="rId2" cstate="print"/>
          <a:srcRect/>
          <a:stretch>
            <a:fillRect/>
          </a:stretch>
        </p:blipFill>
        <p:spPr bwMode="auto">
          <a:xfrm>
            <a:off x="251520" y="836712"/>
            <a:ext cx="8739336" cy="5826224"/>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214282" y="142852"/>
            <a:ext cx="6286544"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2000" dirty="0" smtClean="0"/>
              <a:t>Αγροκτήματα και μηχανές συνυπάρχουν αρμονικά</a:t>
            </a:r>
            <a:endParaRPr lang="en-US" sz="20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1520" y="116632"/>
            <a:ext cx="432048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ΑΣΤΥΠΑΛΑΙΑ</a:t>
            </a:r>
            <a:endParaRPr lang="en-US" dirty="0"/>
          </a:p>
        </p:txBody>
      </p:sp>
      <p:pic>
        <p:nvPicPr>
          <p:cNvPr id="92162" name="Picture 2" descr="Σχετική εικόνα"/>
          <p:cNvPicPr>
            <a:picLocks noChangeAspect="1" noChangeArrowheads="1"/>
          </p:cNvPicPr>
          <p:nvPr/>
        </p:nvPicPr>
        <p:blipFill>
          <a:blip r:embed="rId2" cstate="print"/>
          <a:srcRect/>
          <a:stretch>
            <a:fillRect/>
          </a:stretch>
        </p:blipFill>
        <p:spPr bwMode="auto">
          <a:xfrm>
            <a:off x="2000232" y="1357298"/>
            <a:ext cx="7010400" cy="5257801"/>
          </a:xfrm>
          <a:prstGeom prst="rect">
            <a:avLst/>
          </a:prstGeom>
        </p:spPr>
        <p:style>
          <a:lnRef idx="2">
            <a:schemeClr val="accent2"/>
          </a:lnRef>
          <a:fillRef idx="1">
            <a:schemeClr val="lt1"/>
          </a:fillRef>
          <a:effectRef idx="0">
            <a:schemeClr val="accent2"/>
          </a:effectRef>
          <a:fontRef idx="minor">
            <a:schemeClr val="dk1"/>
          </a:fontRef>
        </p:style>
      </p:pic>
      <p:pic>
        <p:nvPicPr>
          <p:cNvPr id="5" name="Picture 2"/>
          <p:cNvPicPr>
            <a:picLocks noChangeAspect="1" noChangeArrowheads="1"/>
          </p:cNvPicPr>
          <p:nvPr/>
        </p:nvPicPr>
        <p:blipFill>
          <a:blip r:embed="rId3" cstate="print"/>
          <a:srcRect/>
          <a:stretch>
            <a:fillRect/>
          </a:stretch>
        </p:blipFill>
        <p:spPr bwMode="auto">
          <a:xfrm>
            <a:off x="251520" y="548680"/>
            <a:ext cx="4317342" cy="2880320"/>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6" name="Picture 5" descr="skyron.jpg"/>
          <p:cNvPicPr>
            <a:picLocks noChangeAspect="1"/>
          </p:cNvPicPr>
          <p:nvPr/>
        </p:nvPicPr>
        <p:blipFill>
          <a:blip r:embed="rId4" cstate="print"/>
          <a:stretch>
            <a:fillRect/>
          </a:stretch>
        </p:blipFill>
        <p:spPr>
          <a:xfrm>
            <a:off x="395536" y="5085184"/>
            <a:ext cx="1872208" cy="1371389"/>
          </a:xfrm>
          <a:prstGeom prst="rect">
            <a:avLst/>
          </a:prstGeom>
        </p:spPr>
      </p:pic>
      <p:sp>
        <p:nvSpPr>
          <p:cNvPr id="7" name="TextBox 6"/>
          <p:cNvSpPr txBox="1"/>
          <p:nvPr/>
        </p:nvSpPr>
        <p:spPr>
          <a:xfrm>
            <a:off x="2411760" y="6021288"/>
            <a:ext cx="1512168" cy="338554"/>
          </a:xfrm>
          <a:prstGeom prst="rect">
            <a:avLst/>
          </a:prstGeom>
          <a:noFill/>
        </p:spPr>
        <p:txBody>
          <a:bodyPr wrap="square" rtlCol="0">
            <a:spAutoFit/>
          </a:bodyPr>
          <a:lstStyle/>
          <a:p>
            <a:r>
              <a:rPr lang="el-GR" dirty="0" smtClean="0">
                <a:solidFill>
                  <a:srgbClr val="FFFFFF"/>
                </a:solidFill>
              </a:rPr>
              <a:t>ΒΔ</a:t>
            </a:r>
            <a:r>
              <a:rPr lang="en-US" dirty="0" smtClean="0">
                <a:solidFill>
                  <a:srgbClr val="FFFFFF"/>
                </a:solidFill>
              </a:rPr>
              <a:t>, </a:t>
            </a:r>
            <a:r>
              <a:rPr lang="el-GR" dirty="0" smtClean="0">
                <a:solidFill>
                  <a:srgbClr val="FFFFFF"/>
                </a:solidFill>
              </a:rPr>
              <a:t>ΣΚΙΡΩΝ</a:t>
            </a:r>
            <a:endParaRPr lang="el-GR" dirty="0">
              <a:solidFill>
                <a:srgbClr val="FFFFFF"/>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9512" y="908720"/>
            <a:ext cx="7164796" cy="5731837"/>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Rectangle 2"/>
          <p:cNvSpPr/>
          <p:nvPr/>
        </p:nvSpPr>
        <p:spPr>
          <a:xfrm>
            <a:off x="107504" y="260648"/>
            <a:ext cx="276005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smtClean="0"/>
              <a:t>http://www.we-engage.eu/</a:t>
            </a:r>
            <a:endParaRPr lang="en-US" dirty="0"/>
          </a:p>
        </p:txBody>
      </p:sp>
      <p:sp>
        <p:nvSpPr>
          <p:cNvPr id="4" name="TextBox 3"/>
          <p:cNvSpPr txBox="1"/>
          <p:nvPr/>
        </p:nvSpPr>
        <p:spPr>
          <a:xfrm>
            <a:off x="6660232" y="2204864"/>
            <a:ext cx="1512168"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solidFill>
                  <a:srgbClr val="0070C0"/>
                </a:solidFill>
              </a:rPr>
              <a:t>January 2016</a:t>
            </a:r>
          </a:p>
          <a:p>
            <a:pPr algn="ctr"/>
            <a:r>
              <a:rPr lang="en-US" dirty="0" smtClean="0"/>
              <a:t>A new online tool to assist and provide guidance to society in wind energy matters</a:t>
            </a:r>
            <a:endParaRPr lang="en-US" dirty="0"/>
          </a:p>
        </p:txBody>
      </p:sp>
      <p:pic>
        <p:nvPicPr>
          <p:cNvPr id="5" name="Picture 2" descr="wisepower"/>
          <p:cNvPicPr>
            <a:picLocks noChangeAspect="1" noChangeArrowheads="1"/>
          </p:cNvPicPr>
          <p:nvPr/>
        </p:nvPicPr>
        <p:blipFill>
          <a:blip r:embed="rId3" cstate="print"/>
          <a:srcRect/>
          <a:stretch>
            <a:fillRect/>
          </a:stretch>
        </p:blipFill>
        <p:spPr bwMode="auto">
          <a:xfrm>
            <a:off x="3059831" y="116632"/>
            <a:ext cx="3113722" cy="1296144"/>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REScoopEU Citizen windmill Pays de Vilaine"/>
          <p:cNvPicPr>
            <a:picLocks noChangeAspect="1" noChangeArrowheads="1"/>
          </p:cNvPicPr>
          <p:nvPr/>
        </p:nvPicPr>
        <p:blipFill>
          <a:blip r:embed="rId2" cstate="print"/>
          <a:srcRect/>
          <a:stretch>
            <a:fillRect/>
          </a:stretch>
        </p:blipFill>
        <p:spPr bwMode="auto">
          <a:xfrm>
            <a:off x="395536" y="1268760"/>
            <a:ext cx="8375851" cy="5268069"/>
          </a:xfrm>
          <a:prstGeom prst="rect">
            <a:avLst/>
          </a:prstGeom>
        </p:spPr>
        <p:style>
          <a:lnRef idx="2">
            <a:schemeClr val="accent2"/>
          </a:lnRef>
          <a:fillRef idx="1">
            <a:schemeClr val="lt1"/>
          </a:fillRef>
          <a:effectRef idx="0">
            <a:schemeClr val="accent2"/>
          </a:effectRef>
          <a:fontRef idx="minor">
            <a:schemeClr val="dk1"/>
          </a:fontRef>
        </p:style>
      </p:pic>
      <p:pic>
        <p:nvPicPr>
          <p:cNvPr id="3" name="Picture 2" descr="wisepower"/>
          <p:cNvPicPr>
            <a:picLocks noChangeAspect="1" noChangeArrowheads="1"/>
          </p:cNvPicPr>
          <p:nvPr/>
        </p:nvPicPr>
        <p:blipFill>
          <a:blip r:embed="rId3" cstate="print"/>
          <a:srcRect/>
          <a:stretch>
            <a:fillRect/>
          </a:stretch>
        </p:blipFill>
        <p:spPr bwMode="auto">
          <a:xfrm>
            <a:off x="395536" y="260648"/>
            <a:ext cx="1990725" cy="828676"/>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2500298" y="285728"/>
            <a:ext cx="403244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sz="2400" dirty="0" smtClean="0">
                <a:solidFill>
                  <a:srgbClr val="0070C0"/>
                </a:solidFill>
              </a:rPr>
              <a:t>Ανοικτός και ειλικρινής διάλογος με την κοινωνία</a:t>
            </a:r>
            <a:endParaRPr lang="en-US" sz="2400" dirty="0">
              <a:solidFill>
                <a:srgbClr val="0070C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ANADA E82 E70.jpg"/>
          <p:cNvPicPr>
            <a:picLocks noChangeAspect="1"/>
          </p:cNvPicPr>
          <p:nvPr/>
        </p:nvPicPr>
        <p:blipFill>
          <a:blip r:embed="rId2" cstate="print"/>
          <a:stretch>
            <a:fillRect/>
          </a:stretch>
        </p:blipFill>
        <p:spPr>
          <a:xfrm>
            <a:off x="251520" y="977825"/>
            <a:ext cx="8316416" cy="5880175"/>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251520" y="404664"/>
            <a:ext cx="6192688"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ΚΑΝΑΔΑΣ</a:t>
            </a:r>
            <a:r>
              <a:rPr lang="en-US" dirty="0" smtClean="0"/>
              <a:t>, E82 </a:t>
            </a:r>
            <a:r>
              <a:rPr lang="el-GR" dirty="0" smtClean="0"/>
              <a:t>και</a:t>
            </a:r>
            <a:r>
              <a:rPr lang="en-US" dirty="0" smtClean="0"/>
              <a:t> E70 </a:t>
            </a:r>
            <a:r>
              <a:rPr lang="el-GR" dirty="0" smtClean="0"/>
              <a:t>α/γ σε ορεινό τοπίο</a:t>
            </a:r>
            <a:endParaRPr lang="en-US" dirty="0"/>
          </a:p>
        </p:txBody>
      </p:sp>
      <p:pic>
        <p:nvPicPr>
          <p:cNvPr id="99330" name="Picture 2" descr="Image result for ITALIAN STAMPS WIND ENERGY"/>
          <p:cNvPicPr>
            <a:picLocks noChangeAspect="1" noChangeArrowheads="1"/>
          </p:cNvPicPr>
          <p:nvPr/>
        </p:nvPicPr>
        <p:blipFill>
          <a:blip r:embed="rId3" cstate="print"/>
          <a:srcRect/>
          <a:stretch>
            <a:fillRect/>
          </a:stretch>
        </p:blipFill>
        <p:spPr bwMode="auto">
          <a:xfrm>
            <a:off x="7812360" y="908720"/>
            <a:ext cx="1173730" cy="1440160"/>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C:\Documents and Settings\dkanellopoulos\My Documents\παρουσιάσεις ΔΚ ΔΕΗ\ΔΙΕΘΝΕΣ ΕΛΛΗΝΙΚΟ ΠΑΝΕΠΙΣΤΗΜΙΟ\e-photos wind only\FRANCE E 82.jpg"/>
          <p:cNvPicPr>
            <a:picLocks noChangeAspect="1" noChangeArrowheads="1"/>
          </p:cNvPicPr>
          <p:nvPr/>
        </p:nvPicPr>
        <p:blipFill>
          <a:blip r:embed="rId2" cstate="print"/>
          <a:srcRect/>
          <a:stretch>
            <a:fillRect/>
          </a:stretch>
        </p:blipFill>
        <p:spPr bwMode="auto">
          <a:xfrm>
            <a:off x="323528" y="887623"/>
            <a:ext cx="8064896" cy="5702084"/>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323528" y="260648"/>
            <a:ext cx="3391216"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Γαλλία, καλλιέργεια ηλιοτροπίων</a:t>
            </a:r>
            <a:endParaRPr lang="en-US" dirty="0">
              <a:solidFill>
                <a:srgbClr val="0070C0"/>
              </a:solidFill>
            </a:endParaRPr>
          </a:p>
        </p:txBody>
      </p:sp>
      <p:pic>
        <p:nvPicPr>
          <p:cNvPr id="98306" name="Picture 2" descr="Image result for FRENCH STAMPS WIND ENERGY"/>
          <p:cNvPicPr>
            <a:picLocks noChangeAspect="1" noChangeArrowheads="1"/>
          </p:cNvPicPr>
          <p:nvPr/>
        </p:nvPicPr>
        <p:blipFill>
          <a:blip r:embed="rId3" cstate="print"/>
          <a:srcRect/>
          <a:stretch>
            <a:fillRect/>
          </a:stretch>
        </p:blipFill>
        <p:spPr bwMode="auto">
          <a:xfrm>
            <a:off x="6012160" y="980728"/>
            <a:ext cx="2183258" cy="1296144"/>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C:\Documents and Settings\dkanellopoulos\My Documents\παρουσιάσεις ΔΚ ΔΕΗ\ΔΙΕΘΝΕΣ ΕΛΛΗΝΙΚΟ ΠΑΝΕΠΙΣΤΗΜΙΟ\e-photos wind only\MARTIGGNY SWISS E101 3.05 MW.jpg"/>
          <p:cNvPicPr>
            <a:picLocks noChangeAspect="1" noChangeArrowheads="1"/>
          </p:cNvPicPr>
          <p:nvPr/>
        </p:nvPicPr>
        <p:blipFill>
          <a:blip r:embed="rId2" cstate="print"/>
          <a:srcRect/>
          <a:stretch>
            <a:fillRect/>
          </a:stretch>
        </p:blipFill>
        <p:spPr bwMode="auto">
          <a:xfrm>
            <a:off x="179512" y="980728"/>
            <a:ext cx="8066991" cy="5703565"/>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251520" y="332656"/>
            <a:ext cx="274884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err="1" smtClean="0"/>
              <a:t>Martigny</a:t>
            </a:r>
            <a:r>
              <a:rPr lang="en-US" dirty="0" smtClean="0"/>
              <a:t> </a:t>
            </a:r>
            <a:r>
              <a:rPr lang="el-GR" dirty="0" smtClean="0"/>
              <a:t>Ελβετία α/γ</a:t>
            </a:r>
            <a:r>
              <a:rPr lang="en-US" dirty="0" smtClean="0"/>
              <a:t>3 MW </a:t>
            </a:r>
            <a:endParaRPr lang="en-US" dirty="0"/>
          </a:p>
        </p:txBody>
      </p:sp>
      <p:pic>
        <p:nvPicPr>
          <p:cNvPr id="97282" name="Picture 2" descr="Image result for ITALIAN STAMPS WIND ENERGY"/>
          <p:cNvPicPr>
            <a:picLocks noChangeAspect="1" noChangeArrowheads="1"/>
          </p:cNvPicPr>
          <p:nvPr/>
        </p:nvPicPr>
        <p:blipFill>
          <a:blip r:embed="rId3" cstate="print"/>
          <a:srcRect/>
          <a:stretch>
            <a:fillRect/>
          </a:stretch>
        </p:blipFill>
        <p:spPr bwMode="auto">
          <a:xfrm>
            <a:off x="6876256" y="908720"/>
            <a:ext cx="2088232" cy="1709592"/>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https://image-store.slidesharecdn.com/8e5fcc6c-70d4-4fc1-92e5-c32dd72b2c0c-original.jpeg"/>
          <p:cNvPicPr>
            <a:picLocks noChangeAspect="1" noChangeArrowheads="1"/>
          </p:cNvPicPr>
          <p:nvPr/>
        </p:nvPicPr>
        <p:blipFill>
          <a:blip r:embed="rId2" cstate="print"/>
          <a:srcRect/>
          <a:stretch>
            <a:fillRect/>
          </a:stretch>
        </p:blipFill>
        <p:spPr bwMode="auto">
          <a:xfrm>
            <a:off x="323528" y="1052736"/>
            <a:ext cx="8566255" cy="3528392"/>
          </a:xfrm>
          <a:prstGeom prst="rect">
            <a:avLst/>
          </a:prstGeom>
        </p:spPr>
        <p:style>
          <a:lnRef idx="2">
            <a:schemeClr val="accent2"/>
          </a:lnRef>
          <a:fillRef idx="1">
            <a:schemeClr val="lt1"/>
          </a:fillRef>
          <a:effectRef idx="0">
            <a:schemeClr val="accent2"/>
          </a:effectRef>
          <a:fontRef idx="minor">
            <a:schemeClr val="dk1"/>
          </a:fontRef>
        </p:style>
      </p:pic>
      <p:sp>
        <p:nvSpPr>
          <p:cNvPr id="3" name="Rectangle 2"/>
          <p:cNvSpPr/>
          <p:nvPr/>
        </p:nvSpPr>
        <p:spPr>
          <a:xfrm>
            <a:off x="2339752" y="4725144"/>
            <a:ext cx="6552728"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t>https://emp.lbl.gov/news/large-majority-wind-power-project-neighbors</a:t>
            </a:r>
            <a:endParaRPr lang="el-GR" dirty="0"/>
          </a:p>
        </p:txBody>
      </p:sp>
      <p:pic>
        <p:nvPicPr>
          <p:cNvPr id="92163" name="Picture 3"/>
          <p:cNvPicPr>
            <a:picLocks noChangeAspect="1" noChangeArrowheads="1"/>
          </p:cNvPicPr>
          <p:nvPr/>
        </p:nvPicPr>
        <p:blipFill>
          <a:blip r:embed="rId3" cstate="print"/>
          <a:srcRect/>
          <a:stretch>
            <a:fillRect/>
          </a:stretch>
        </p:blipFill>
        <p:spPr bwMode="auto">
          <a:xfrm>
            <a:off x="1691680" y="5949280"/>
            <a:ext cx="2305050" cy="504825"/>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flipH="1">
            <a:off x="611560" y="4725144"/>
            <a:ext cx="1139799" cy="1739851"/>
          </a:xfrm>
          <a:prstGeom prst="rect">
            <a:avLst/>
          </a:prstGeom>
          <a:noFill/>
          <a:ln w="9525">
            <a:noFill/>
            <a:miter lim="800000"/>
            <a:headEnd/>
            <a:tailEnd/>
          </a:ln>
        </p:spPr>
      </p:pic>
      <p:sp>
        <p:nvSpPr>
          <p:cNvPr id="8" name="Rectangle 7"/>
          <p:cNvSpPr/>
          <p:nvPr/>
        </p:nvSpPr>
        <p:spPr>
          <a:xfrm>
            <a:off x="323528" y="116632"/>
            <a:ext cx="640871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t>Berkeley Lab </a:t>
            </a:r>
            <a:r>
              <a:rPr lang="en-US" dirty="0" smtClean="0">
                <a:solidFill>
                  <a:srgbClr val="C00000"/>
                </a:solidFill>
              </a:rPr>
              <a:t>Study</a:t>
            </a:r>
            <a:r>
              <a:rPr lang="el-GR" dirty="0" smtClean="0"/>
              <a:t>, </a:t>
            </a:r>
            <a:r>
              <a:rPr lang="en-US" dirty="0" smtClean="0"/>
              <a:t> A Large Majority of Wind Power Project Neighbors Have Positive Attitudes Toward Their Local Turbines, </a:t>
            </a:r>
            <a:r>
              <a:rPr lang="en-US" dirty="0" smtClean="0">
                <a:solidFill>
                  <a:srgbClr val="C00000"/>
                </a:solidFill>
              </a:rPr>
              <a:t>January 2018</a:t>
            </a:r>
            <a:endParaRPr lang="en-US" dirty="0">
              <a:solidFill>
                <a:srgbClr val="C00000"/>
              </a:solidFill>
            </a:endParaRPr>
          </a:p>
        </p:txBody>
      </p:sp>
      <p:pic>
        <p:nvPicPr>
          <p:cNvPr id="95234" name="Picture 2" descr="Image result for AMERICAN STAMPS WIND ENERGY"/>
          <p:cNvPicPr>
            <a:picLocks noChangeAspect="1" noChangeArrowheads="1"/>
          </p:cNvPicPr>
          <p:nvPr/>
        </p:nvPicPr>
        <p:blipFill>
          <a:blip r:embed="rId5" cstate="print"/>
          <a:srcRect/>
          <a:stretch>
            <a:fillRect/>
          </a:stretch>
        </p:blipFill>
        <p:spPr bwMode="auto">
          <a:xfrm>
            <a:off x="4211960" y="5157192"/>
            <a:ext cx="4762500" cy="1476375"/>
          </a:xfrm>
          <a:prstGeom prst="rect">
            <a:avLst/>
          </a:prstGeom>
        </p:spPr>
        <p:style>
          <a:lnRef idx="2">
            <a:schemeClr val="accent2"/>
          </a:lnRef>
          <a:fillRef idx="1">
            <a:schemeClr val="lt1"/>
          </a:fillRef>
          <a:effectRef idx="0">
            <a:schemeClr val="accent2"/>
          </a:effectRef>
          <a:fontRef idx="minor">
            <a:schemeClr val="dk1"/>
          </a:fontRef>
        </p:style>
      </p:pic>
      <p:sp>
        <p:nvSpPr>
          <p:cNvPr id="9" name="TextBox 8"/>
          <p:cNvSpPr txBox="1"/>
          <p:nvPr/>
        </p:nvSpPr>
        <p:spPr>
          <a:xfrm>
            <a:off x="1785918" y="1071546"/>
            <a:ext cx="564360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Συμφωνείτε με την εγκατάσταση ΑΠ στην περιοχή σας;</a:t>
            </a:r>
            <a:endParaRPr lang="en-GB"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descr="Wind Turbines in Copenhagen - Heading for Carbon Neutrality"/>
          <p:cNvPicPr>
            <a:picLocks noChangeAspect="1" noChangeArrowheads="1"/>
          </p:cNvPicPr>
          <p:nvPr/>
        </p:nvPicPr>
        <p:blipFill>
          <a:blip r:embed="rId2" cstate="print"/>
          <a:srcRect/>
          <a:stretch>
            <a:fillRect/>
          </a:stretch>
        </p:blipFill>
        <p:spPr bwMode="auto">
          <a:xfrm>
            <a:off x="395536" y="1412776"/>
            <a:ext cx="8477672" cy="2260713"/>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p:cNvSpPr txBox="1"/>
          <p:nvPr/>
        </p:nvSpPr>
        <p:spPr>
          <a:xfrm>
            <a:off x="2411760" y="908720"/>
            <a:ext cx="94579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 </a:t>
            </a:r>
            <a:r>
              <a:rPr lang="el-GR" dirty="0" smtClean="0"/>
              <a:t>ΔΑΝΙΑ</a:t>
            </a:r>
            <a:endParaRPr lang="el-GR" dirty="0"/>
          </a:p>
        </p:txBody>
      </p:sp>
      <p:pic>
        <p:nvPicPr>
          <p:cNvPr id="94211" name="Picture 3"/>
          <p:cNvPicPr>
            <a:picLocks noChangeAspect="1" noChangeArrowheads="1"/>
          </p:cNvPicPr>
          <p:nvPr/>
        </p:nvPicPr>
        <p:blipFill>
          <a:blip r:embed="rId3" cstate="print"/>
          <a:srcRect/>
          <a:stretch>
            <a:fillRect/>
          </a:stretch>
        </p:blipFill>
        <p:spPr bwMode="auto">
          <a:xfrm>
            <a:off x="395536" y="260648"/>
            <a:ext cx="1886391" cy="1008112"/>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94213" name="Picture 5" descr="https://stateofgreen.com/img/upload/profilelargeimg_i_537deb6bf316f6.45378941_orig.jpg"/>
          <p:cNvPicPr>
            <a:picLocks noChangeAspect="1" noChangeArrowheads="1"/>
          </p:cNvPicPr>
          <p:nvPr/>
        </p:nvPicPr>
        <p:blipFill>
          <a:blip r:embed="rId4" cstate="print"/>
          <a:srcRect/>
          <a:stretch>
            <a:fillRect/>
          </a:stretch>
        </p:blipFill>
        <p:spPr bwMode="auto">
          <a:xfrm>
            <a:off x="467544" y="3861048"/>
            <a:ext cx="8370927" cy="2232248"/>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p:cNvSpPr/>
          <p:nvPr/>
        </p:nvSpPr>
        <p:spPr>
          <a:xfrm>
            <a:off x="467544" y="6093296"/>
            <a:ext cx="842493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b="1" dirty="0" smtClean="0">
                <a:solidFill>
                  <a:srgbClr val="C00000"/>
                </a:solidFill>
              </a:rPr>
              <a:t>To achieve carbon neutrality in 2025</a:t>
            </a:r>
            <a:r>
              <a:rPr lang="en-US" sz="1200" dirty="0" smtClean="0"/>
              <a:t>, the Municipality of Copenhagen needs to set up 360 MW  or more than 100 turbines. The exact number depends on the distribution of on shore and off shore wind turbines, wind conditions, future technological developments etc.</a:t>
            </a:r>
            <a:endParaRPr lang="el-GR" sz="12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http://image3.redbull.com/rbcom/010/2013-07-18/1331602251307_4/0010/1/550/366/4/don-quixote-dany-torres.jpg"/>
          <p:cNvPicPr>
            <a:picLocks noChangeAspect="1" noChangeArrowheads="1"/>
          </p:cNvPicPr>
          <p:nvPr/>
        </p:nvPicPr>
        <p:blipFill>
          <a:blip r:embed="rId2" cstate="print"/>
          <a:srcRect/>
          <a:stretch>
            <a:fillRect/>
          </a:stretch>
        </p:blipFill>
        <p:spPr bwMode="auto">
          <a:xfrm>
            <a:off x="467544" y="980728"/>
            <a:ext cx="8160386" cy="5430367"/>
          </a:xfrm>
          <a:prstGeom prst="rect">
            <a:avLst/>
          </a:prstGeom>
        </p:spPr>
        <p:style>
          <a:lnRef idx="2">
            <a:schemeClr val="accent2"/>
          </a:lnRef>
          <a:fillRef idx="1">
            <a:schemeClr val="lt1"/>
          </a:fillRef>
          <a:effectRef idx="0">
            <a:schemeClr val="accent2"/>
          </a:effectRef>
          <a:fontRef idx="minor">
            <a:schemeClr val="dk1"/>
          </a:fontRef>
        </p:style>
      </p:pic>
      <p:pic>
        <p:nvPicPr>
          <p:cNvPr id="6146" name="Picture 2" descr="http://www.thesundaytimes.co.uk/sto/multimedia/dynamic/00220/Wind-farms_220777k.jpg"/>
          <p:cNvPicPr>
            <a:picLocks noChangeAspect="1" noChangeArrowheads="1"/>
          </p:cNvPicPr>
          <p:nvPr/>
        </p:nvPicPr>
        <p:blipFill>
          <a:blip r:embed="rId3" cstate="print"/>
          <a:srcRect/>
          <a:stretch>
            <a:fillRect/>
          </a:stretch>
        </p:blipFill>
        <p:spPr bwMode="auto">
          <a:xfrm>
            <a:off x="250774" y="112956"/>
            <a:ext cx="3535408" cy="2352875"/>
          </a:xfrm>
          <a:prstGeom prst="rect">
            <a:avLst/>
          </a:prstGeom>
        </p:spPr>
        <p:style>
          <a:lnRef idx="3">
            <a:schemeClr val="lt1"/>
          </a:lnRef>
          <a:fillRef idx="1">
            <a:schemeClr val="accent3"/>
          </a:fillRef>
          <a:effectRef idx="1">
            <a:schemeClr val="accent3"/>
          </a:effectRef>
          <a:fontRef idx="minor">
            <a:schemeClr val="lt1"/>
          </a:fontRef>
        </p:style>
      </p:pic>
      <p:sp>
        <p:nvSpPr>
          <p:cNvPr id="6" name="TextBox 5"/>
          <p:cNvSpPr txBox="1"/>
          <p:nvPr/>
        </p:nvSpPr>
        <p:spPr>
          <a:xfrm>
            <a:off x="3357554" y="785794"/>
            <a:ext cx="5286412" cy="132343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2000" dirty="0" smtClean="0"/>
              <a:t>Η ελληνική κοινωνία αξιοποίησε την αιολική ενέργεια στο παρελθόν. Ως υπεύθυνοι πολίτες του κόσμου οφείλουμε να κάνουμε το ίδιο και στο μέλλον.</a:t>
            </a:r>
            <a:endParaRPr lang="en-US" sz="2000" dirty="0"/>
          </a:p>
        </p:txBody>
      </p:sp>
      <p:pic>
        <p:nvPicPr>
          <p:cNvPr id="7" name="Picture 2"/>
          <p:cNvPicPr>
            <a:picLocks noChangeAspect="1" noChangeArrowheads="1"/>
          </p:cNvPicPr>
          <p:nvPr/>
        </p:nvPicPr>
        <p:blipFill>
          <a:blip r:embed="rId4" cstate="print"/>
          <a:srcRect/>
          <a:stretch>
            <a:fillRect/>
          </a:stretch>
        </p:blipFill>
        <p:spPr bwMode="auto">
          <a:xfrm>
            <a:off x="6143636" y="1785926"/>
            <a:ext cx="2696573" cy="178595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www.strangefarmer.com/images/content/174699.jpg"/>
          <p:cNvPicPr>
            <a:picLocks noChangeAspect="1" noChangeArrowheads="1"/>
          </p:cNvPicPr>
          <p:nvPr/>
        </p:nvPicPr>
        <p:blipFill>
          <a:blip r:embed="rId2" cstate="print"/>
          <a:srcRect/>
          <a:stretch>
            <a:fillRect/>
          </a:stretch>
        </p:blipFill>
        <p:spPr bwMode="auto">
          <a:xfrm>
            <a:off x="827584" y="836712"/>
            <a:ext cx="7727231" cy="5795423"/>
          </a:xfrm>
          <a:prstGeom prst="rect">
            <a:avLst/>
          </a:prstGeom>
        </p:spPr>
        <p:style>
          <a:lnRef idx="2">
            <a:schemeClr val="accent2"/>
          </a:lnRef>
          <a:fillRef idx="1">
            <a:schemeClr val="lt1"/>
          </a:fillRef>
          <a:effectRef idx="0">
            <a:schemeClr val="accent2"/>
          </a:effectRef>
          <a:fontRef idx="minor">
            <a:schemeClr val="dk1"/>
          </a:fontRef>
        </p:style>
      </p:pic>
      <p:sp>
        <p:nvSpPr>
          <p:cNvPr id="3" name="Rectangle 2"/>
          <p:cNvSpPr/>
          <p:nvPr/>
        </p:nvSpPr>
        <p:spPr>
          <a:xfrm>
            <a:off x="827584" y="332656"/>
            <a:ext cx="1232517"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l-GR" dirty="0" smtClean="0"/>
              <a:t>ΟΛΛΑΝΔΙΑ</a:t>
            </a:r>
            <a:endParaRPr lang="en-US" dirty="0"/>
          </a:p>
        </p:txBody>
      </p:sp>
      <p:pic>
        <p:nvPicPr>
          <p:cNvPr id="3076" name="Picture 4" descr="http://www.stampcommunity.org/uploaded/rod222/20111107_01windContactSheet.JPG"/>
          <p:cNvPicPr>
            <a:picLocks noChangeAspect="1" noChangeArrowheads="1"/>
          </p:cNvPicPr>
          <p:nvPr/>
        </p:nvPicPr>
        <p:blipFill>
          <a:blip r:embed="rId3" cstate="print"/>
          <a:srcRect/>
          <a:stretch>
            <a:fillRect/>
          </a:stretch>
        </p:blipFill>
        <p:spPr bwMode="auto">
          <a:xfrm>
            <a:off x="6516216" y="908720"/>
            <a:ext cx="1952328" cy="1441004"/>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AutoShape 2" descr="data:image/png;base64,iVBORw0KGgoAAAANSUhEUgAAAQMAAADCCAMAAAB6zFdcAAAAkFBMVEX////+/v4AAAC/v7/29vbMzMz6+vrz8/Pn5+fr6+u5ubnc3Nzi4uL4+PiqqqrCwsKzs7OhoaHQ0NDe3t6urq7W1tbOzs6jo6OVlZWbm5uNjY1sbGyGhoZ6enqAgIB0dHRlZWVRUVFDQ0MwMDBdXV03NzcVFRUoKCheXl48PDxJSUlVVVUiIiIUFBQjIyMLCwuDo1cmAAAgAElEQVR4nO1dh3rjIBKmCCGQBGpYxSp2etvd93+7A1Qs23JiJ9kke3ez3yaxrAK/hmEaAwCXEoTQ/IdnnnveiZ9E73nY+xp4Qceg+54HfCnZvhB8GUV5XuZnnpsV/MK7TySbqrrwYnnpBZoiCwT+3vdwijADKrn0mvDyx8x+/iyCIHf0j/TCy7hz8ZN+MgbC/FIXXqbIxU/6uRgAnxkgLm7apaD9ZAxgZn4Aeel1Obv0ip+LQZjZX5c3rQQXTvc/F4NVz9SXNs1wzs/FgLZ+RYXIsV9jJrIsc30sQUYiUAaRt3+u7gUP4fua9pMxAG14AzIZuTDcZCBVNIgByTF8AGsGng4bXqTmyDtkIsCXSsWvxCBouzxQOdcdrEGacZWBpOKtNGLscR+CsKBWg30PBiC7UDv/Unlwxa70m3dJ5AueRMDtwoIVqlO1z/mMDwgW0fAJAuWBS40uurrMCvpKDGAIQhD4ylEuVcrX7UwgCChglPV2S5Z7hoxqOHRC/4oufsylEuFLMRj+jx/7z3B2mFbDN+Orh709p+0zddQvOF1mbwJ3x9VlKsJ3z42mr+6Odf0yAcsvER+83ANuh/PL0n8MA+BfP452kduhBx7p0XF4kmGL+HCMc8zNDJtlwscBY7OrfggG1AVeQAMXQjcIAnfoh2Vx2LM6IzQluuENukaF5eb0D0L3PpBRevCa7QfmmpEeC0ucSB44U7dDSUjsT9f8EAweGdg8dEi3kqGyRoE5Zpu4GRvqScUb82D1gtC1ntNbhFDViwChrQRV6FfMVzwpBjbRZmT8mvUgJ6v5R2BAr9amGTzWPWKdVuE5XK8VyB9q+qsJSlSu0YpVvtYN5P0TAZXuPd1qJgjAOBGuZppOIy2EAsR0koL7zryesbLxo/8TMNBakJnukPmLXYsK0SdKr30EOHyGpAYvvlOw55S3/DZmuoNeU4smzhfvZPrKzR8kfuOZbJKs7KLJ8W9ikFsnCNuuJAQajsYj9/ds4xEMHnxasZuUV5kbbTe6n0WEnqKGLjXdvGLbviB9vWfQHb/+IXNjpZtxbQ0h9mx+dtj/5d0Ea14UGoNaUcS2fsSzTckfAEYDmfcNd5xu+wStwtz/CYevlrGgvY5s9YOfwAeSjoY8LU3j3apNAWkFYK1mfsUgcYOQUgokDtdooisr/yA8UBIkAQnzJglxwl2WjnqVYpdA8LcwmDRdMPvjuGHmuH+rhaEF4JcBo7QnRp35Wj0PUwK5Z78imausFCRK8oflh7JBrVb+4qA6SX9ZR4JQhQn1zZ/mh5tKzQ2Ay3z3RHKHStJzAZXo3gxlbUige6WHyHrQAFZNV29wKTHhIr6hmxNPq4LEYaTwTnx9iv4uBvo9F7jgeqJPyloUeVRzLQy0WdgVuzM0RFWPATFDGvbj/hkJyxOWyEox5WtdCxMlGT/hIIAw6Lv/s3woEJAqrfISFFGWE1l1GgMM8ryYYaDppsegAoNhpY+q9r71xu8PVaPTndTfhFaMwuEHcFgvmt2TV/11e8ENXI8xqI1l5lDPqPUMMObtRULg3SARd3KktAfyExi8Rjdyvadng9qv9e801G1ZFqZ/HQM4U/2nue6AgnFamM6r0EZ/LFABLsZgI2tQV0GTMFHjXLNWg4WUslB159WLV3y33ag7jKUWB+turSnDnPf6TVBoDAZdx2kvuBtYawz4Gmy09kFztrEWygPoRBBFoVi85vsxOEFmnhwMAOciIbdVyi9KlSotg/xA69+1A2QWZFIIr1y84mdgcGQJOYG2o9Has8bSGzryG7eG+3b4Av0MDAZacJ6aA5eGni+lH4XBjgZ7oeeL/0IM9jxKQ2/L0sYSXoLhlP684e8PjYUz6Hsw0HoM3ekslLoZeqJaJ3hwxlNmelDg/xdiAFRaB6LyccGIo1bEj7nj/0HYms6GerNvVHwr9y8ntn2PPChkLuOsq6M6FvlKrHEAgvq6HDRlF71oW0mi3jx0MYBTNuCMPq8134SBV9JoVWa4kER5pFhRZdTErTUaIWC3KCkHCADk3LSP/T3J+EPmhdxA8OcejVloRV2MOp3Ln9iz8oSo4rwRcRa3oswmm+sz6FsxmFwsQEZGNw7j4Yi7RehpiB67UdHFeRBVTt11XdjirpEt2HxiM74Rg8C6fby4nwYejX0woDLYUNb1ovmAKcY4S9oyTXw3dSlNKLjUT/IafRkGg0IAdhLtGWkQFPrTZxr0prI90UVX2lrYrLe9ojTOFpdma55NX4NBGufAgUK/Z8d1AQWO69MQdCgi6Mrq8yp+2m633croSBoEYJ0JA24DBn9vfvwaDFRV+RXfiFXc1U3JefeAqy4AeV11R1YCHLmCDrrShMHfQuFrMEhEUYlyjbeJEFmGeVk7uNNT3tXzhlmXoj2Ljmgwjm5v7zMVzjH4e/Q1GLgBc5lDaW70YuibjAPAQGQln5ZuJTJOLo7GzMKgD79D+A9hAN1ewZ9yR/rfkD4YRz9cL0uzCl0j9HKjeR42qHYfULN8838DA4IDEngOdTHErAMqoIFvHODsUZsA6jda9oUH3DhO++Qhvi2fV8s3/0cwSJqCFM9xWRe8lXFO63VXYusObZG1CE/QlVUCDMenN2hz5OyD+3PjX6NPwcBfMXJT03olSFyUSrI4Vj62fcjv69PmvxEH0sjE2EqGp/kMkW+sR+E3df8NDHqSU8R7ihKEW9O3E9l1KW6apquwryGo9WkCbWbas0BboL94BP8IBrv3t/+boVvdtwe07M6dUWCi7/E+u8Rom6BrfatyCKmfVA/g5cs29uhvzo2ax5nxkL+ZGtOHldYHR/k6rsz06L6Vf8xOCpzz6K9ioO1B4xV4U891Q2MxIZfunec/XHfGloCRXX3Gqesu3wf+bAxMQPmOvsIHlsNpkhpS/jz1FI8a1EhktcoD7zjFBP5oDABJlKbkFYtPs4oITPqaC0KtM9NoDErm6E7D92sHgj3uK4WPstLhBy3Kv8wHb1NYANrwsih4vo15VY3H4xujSq9uph5Pglfg3d2hqwkuhxHPpu/2pUFYJLwReQfW63XpFmN4FZoE1p1XZX4FKCgzmUzmm6Bf1fqxNnw/Bo4CLtMmo0sdFzjhLmn/0WamHI9+oKSUpLWDpJei/zgGi9SHSbVFZcyoUyMKG62gT8e7eP3fwZ1mP38O+QCoTBoi/gmhD61vrcfgB8vEd1OOK0qSRDHiyKCWJ5YnmZ47NmJ3as3DmfQzMQASU4ElqWsmiFz0IUPP2BGO9bME/4UYRCInlMsVF6SukhOqtjWlitiqITcnfA/n0Y/EYEcwM71bFIu2zSV6poCjp+AjD/nRGLzK4H0uO/mFOGouy9FevNNPxQDIPpmuXXIh9G1WwfpWOAGg5h8EJn8BXloF4qdg0Kfe9H+MqaoQROhR2xHPaCnCiu3JGeq9NEX4xJrMY7kbBW0QZClQPPGjs9jjp2AAeJYAd8UZCBIoMQ5D17za9A9K79Di/G/b3BrfNOpQkRayIDjGfF2VRVUkz6Cr43V8VljyXRhMy9PA54XAYl7wrqrypHr0qq4qN4U2IhoAy6vCjPY+ddmbTRG2zZ5vrPNEW5stKAJP4hwXRBJcqjISEc7PKhDzXgwiGykl2adhUCZdue7a4Ha1xm1Xb54aqk0p13TxmoEEbbSm5KPr3fP6sQBMqrPN1n9/Q96HAUiNOQNi9OR8FgbUg9ocdGkJoFGArYZM0199FD4DBL1Qga7oPgag901fp+AwU+eSjJ2LMJB2sV4fQm8R36LqzUs+RhUSRuK1NQTsd/OwF4jSc0Xo0NBMGaH60Ju4CAMBkhLkrVC17jxuxIJ1/6lkAlAagxv7V3m72ZsemLao/N7EdC6vhTOnizDISUVwFhHaFYCM69A+RnCnBY6LntJekPWGUKefcgts2M7kJLjzC8GYyUqTr9ORnMAFzLSQ9pGhO9SccPWeSaNWsMvJhDBEv43035oZMSDPFmrC0L0WflcmaWW8dJqavhaDKZkGuA/iHqGtvPlgnuDKFIPxidXsSM/RCdUSwLuzQTiHOaEmk63omQhEGMyiOJVN3dloVdLh36Qrm8V4Z/pNT1MLar9KGiWYLBqh1ZyyamPv6r66T/durWViv85ldqw28+UaGSdS8qG8zXdjYJMqP2i46+HOmaC8JSUvN00pqo1fFD6T7VO8f2fYJ2zQeXYDkKhrUV8+p5gLlkvpvRgovlmvNxn5YI4cMaFXRzHu4UR5/spv6iA0AVizBn7okhUBTHLOsSTGSHaNZDRvnXQN6XuuVTb6jqqBPf0Ye2EgbfutzbLXPy9oiKSSTPAUBCaLx3fd0FFUEM8yftLH7g1pDOIQZyRSXHi5ii6asH4aBiZQi81yR1oPKiirRCSjqnrqSrbOK1Gts9Ku+eO9DtmZUeAWLverNS0KQfTPprhkWPw0DGxSk4nYr8ahT7KKM1IlpYh5Ukt/HUub3wGKSmO15r2uKhmJie81KmCkzPhFBYV+GgaG6MDjh+9y1sp+EnhCNkHBRmitRWmvcPCFsvEHYrASNo9fDpGTmf2z/2ePVX+OWfM+To/n1z0e6AdicB5B4BF0d4ew6vNZPxBr+mcxmBIVepfyKni/pvJPY2B6fW8lxxYJCaZVcsMJ54Ly72IwkPOMMvCICoAnY2ag/x0MzMro+I/mBSyhicTPlMVzfVz/PAZ6eijuC7MsfBXL2lFan5aeVigI43FhLdF9a2oBl38eA+Pa1Bas7u0qBzyiXVkkFSuqW6HW2QYcDglvIYj9z2NgV8S9PGrJuIqzMoFFglnkiKrAVaRs8QAYbvmUsZQtGHn/PAa8Mivi/Mrpqyb1IQ/zU/GJAbbRCmZFkstcD5GiYFtebme3+OcxAKCweUu2pvBcnZyNgqYLhF/6rYq1yYkLmkSpMxsT34vBFLD6iCfmbqio4xXhbGKcST9nC258jk1uo5aYeaQFRzs3qr4Vg6l81gcwcMM/v+7+rH0TYiCLYn+hvhrcO/F7+cCtDEsGa/p+DBgbYpC6q2KpSsCBtbUQgfpCDCBksxUOtg2ecUkmJqD4KRSI14yGk8z2lXwQPsSpr1KHMu5GMKLcVlPFxhP0KfEq6KavWo8/AQPAw7IuchmVUbPK6tZmlsWohGBcFjetB55dNFRGAW/XwjNZev7Jb1fiVMbOl2KQQJ4VLckIXTkyVm4A6G2v5MGpr/DwfUGwrU1GJjrDhQ0BOelNlaae4yIIXyoPTO+CfuwP/lJkwohb1D8/NUWFKTEn7V2YowZgtDnvEepUXyTwquVMpW/WkYgJobGgfz9YxrxMqpiVm7jgRVUXpOVR1Zbd3nqvVwmC8kQQ2oiK5bzf79YPBBqLKpuMgo3I15V7pbKq84s4VhldVzcFLNRVcbr038E9T5VGMGVVluuJfLeeaApLb2j/fhj2fJkGbgEkS0HieQ6DNA0cM4Wix3NvCQJyhJYNRen/y0h+Mx8MwmFPVh0pTNLGUm7Onj9TIZP+ttNzAC5Cm+q+JBW/mw/AmIo4O3Y4L9yutwhxdHraOyA9CWIVFNH+IaMbssU9e74Rg5159+bEf30i5WXUHcBoMJouUltJJUY1zky5d0oJ5iN+ki7oi9+Kwbm2ku7V3XJhAJCXer7LTKKSSdR1GWSuS6/QqjPFVaCibsCCmSR0Zfq9GMDDj/0yPfpWcBCaOjkPYMELBkFX+nkr2gjnIo6qrCtwWWvZ1zZi1LcOOC2XR7h/GQZTEGzHuswaS+wOvZp5r9WeSBNXC0wDQaPi9WPeyI6LOs66trPlZzYv1+sFLrPPdqpDML+OD7QCN6z9noSbQkhik3j5Gh2tJ59/Z9TOJAxh5Cd1ErohdUEZMlum954tgmYyPw8Ofh0GeOttRBlVcv1I6iyKTTay2910+znpA+/OwgSTKTF+njh73wswGRoUXf1G6Pn3/ew7aHN7ArMUALqHStTXYUDK26RI1kFZYByJtorqOgTPf66u9iKFEDyZ9e8BOrXZwgwP+2dsC+tU8+X/QfhkVtHPcxkletbg3KPQqMyHyvTXyQNIGWNSP4oyb0jGp9dDNvLsND1ArtwAtSeTi1iwy14PTHlq3aXN/B5jUH4edtOq5ja1OV340CL7Xh2JoVuzC02D4r2xnqL298lE6A6scS5V5sc0V5s8iXT/46u9qjOwr7dG9yUIey47CpiMJR4Uswmi79QPtOpqG6sOJHh2VS0rtZq6ZFMJUrtarlRKiC5jQKwPEqeJqIuy4HLPQ+etkalHpQeCuy5TOndTfK+O5Azl8fZ84s0u3eyYMmDqEJEIRwH3OUkya0383ueD40cNpfg8kwZNm3gVV2W5Geej7xwLQ3ZdsY9BZ5bnXKMTG9QcHWlt9cmD4XR0VWDy/e4eNAgag0rlnaxENcqFbx0Lksd5Hmd4trpdM6uvMahWy0rDoT0FQU1uESqrVxfUQOgKwwg0A64eNmkAtRXB62+UB3C0Fk+1+s4uWTibeufCW5YX7pca4J8Rc4XTz+VWB1O62VlkEqfv3sYgs0sAXbngUvwUDM6x/mbn+HbmS9ZL7G7KSTZt22bi9Gace/4Gis3pq8QdzehloRh1v17uNnwxp3kZg51Zv9i9PQ3+IBNq+czxk52SOLryNG/e7u8gZG/CAHBOX787ODxxL/to55vfpTBONEC0uNDhBB+EjyYb3rlf1ljdcXtBBftpfhmCnLdAMm8F8shPZeoXVNIwYMTz7lByXCnQ7BrClSqYVGVAGKN+caKmMjExNTaox7sB7jX6UEiGNfBqCUG+pHfMMZjHIyvdRg+hE45YDjNf+JLapUY1OrFPRiwbFq/LqPQFbkhZZhkr2o2otUEgnvmCQ8fZQG1JFDzCFW7WZUtPGA1VqcKorTHncZNtojZOqrJo4UqsA65E5cu4jDvC2c7PZHnH5XLR776PAZiwABESd7cn4ltUFZgWde+2ekCnVtKUIM9yra9FVV41BLd5VCUtTqIM3li14PiVEJgXWNV+LkomhaInCqEVomVFVmxwG8RrEdPsqSlwTElQ4FIK8cC7B16Laty6zDaPxfKU3rWHARCOVDKwi8e1rVuyExorYzAJVoEDgVt0NTkpD05ICdqrNdvjYk9nxhCiyC18ErDcAyRhkuixSSmDrJAe15ZZCaVPV6YGszLS19+YS+Rpz+WIAbVNKEqAM1HERNq1M7/2Sh8eJ41o/esO/dmYpq/88dA8B2C5S9l1pTVBcntexH3P7UisFGkGK1EYPbvaL9MZp6bvTX8FQ7WeajXDZukrLtwRg37MVFHGcz3MpGjRL7N2b499rMSG8/HR1zS79k3ak1KJ5/uUFB7l3ir1Aj9fjvhAYMvkBWd6VGHo7SZRH9069BaN23FViHQHQ7HVbSZo3bdVg1CgSkuCcnjwq3zQnxOAgNFQK5LuJt/oIbuZe7SV1eGf0C4GEv7ptBpePmiNf53BKMcyF6ygURT7pKyJCX9O6bO7BkAIhs3poH3yW1BwzALicjdhPtFTVdfchtONonXr793AlCEspzXIukdXhe2fiiMJHDNveMlhabETcyO0KmizDxxGW+cK7fE67OseJiWGicqvEpwSnySBmwemWnYy5lHDPcWGJjbY/MSA8YK/CQIXXl1VpBRB14ZAPTWjeaHF0ebXn/0yUtCY3mNIDVol8pqBHAiQCREXZdViclhR4qSOZATXywEuwXZdOXtGno9sUXBpHKMCPY9aGLwy4fQI3blmnzS3N9B8J+yZ2jCaA/wX5BsciHpje3ZJtaaBKYn1lNcvMR7rcjLrhzqQK8b0vh9GT9rboD4FcRLziteyxtG5GACS393/fsmyPa2t/IV+RXPeIO3d73uUZcC/+xPtrYLvUJ5pDtmCLfGCDHNCZISDgAe7R4DY8mlHIqyEn0v3jDKI3FQUvEbDnmPqqkNIPO/NoFfmjKdBYlBeIERWjVHk9KsL4OIal1N8YNcQzrZINR8e7F6TzW7brOFu0NQrKK74HodkdaUFal7nknBeRk0teUtxPCutapYxPlDQsFZwmfFweTO1fWJSv+b1Lo+jRQaPeadUoF/94LCEtvBc2StLO3vikJYwgNMMOM1L5hasM4xIN7vXtTNRgvtefOzoQXOkHglBwKLA8wMuvTQhyp/mMe/JvLAXlCjiEsXEevVqpcnp99YOvpF+DXbzcIbhWg/NK/m+mDqeM+3vTAzGfL6d7jxikvdr7uZN67Gyo/Tlz0611rITDSm0J8itjWRkczX7Nctr1E1sNb2wPzUgsq03v0yg3bVVWx8R6Eu4Dtv9gZCTpCrwG4rIIh9AqxbEkwXh2Wa4dlrfOzXtJ6YoqbR5/ovtVlZeIc2lbYVO9gv2jY2m8fRqwq6bWjkSgiDKpZ9lvaMt0uMgMV51aLxyV/TlTluiiiilVnKX9fR24eFFeZC2IK7iOo7zSGTaHolEHRey3MRVVZV4lwcQvhjXjPOI+t1IZ/ajCw0j2C01T2DQ51rXbjiy6Wt6chCLlfSrBjPpb4imVb4qlOxumz+rnkUArdtuiZXE2zUylsaCa3aUj7MiyFlG0qhQWRl5WGbZuEvM7twa1St0n/al02duUGjXqr7yXOj6PIoSPzhLYWbrDS0r1SlcaSusIloDa/2oido/D8EwUrwtejyuugm8M1Y+L/GB2S5kmTGLWM/3Xgz7MH8YepC0JmDIoqIuSyF3prYtV4CXVo30tOdNf4sgI57spIg8v5UkkXqOzYnn4RerLFg28G0FnePisuds/X6EwZjPsTO9Z1RG9LlWQvJSxCLDRd50d7+uF8rapqnvBYGnPlj5+HUirZ58ksZicFVrxhPbCdHk2cwRmlvYOMqOfE4THWNg6rpqVliM92VSFhnHUlSakUUcN33AcHsC7LMTTd5LL7Zufz8WbAhlep6HHqnzjIifBlNW4tTKg41Bj8eCXJHQXdHYY34QBNhjKaWKHNtcRN/6+dkoOuTaDrqRcaZp7CDZ6oN0nKvlGA90ZcbbgEE0zuv6a3rz0mmrOq2lJ0mgXK2mPGAmaLaS+GAX7GMM9IytX3VY1GmRRQRnZRbnzdb0Rmx7L8OkOsF+Z2Y5tCkxVTF4MhaBPzer8j0YFEYD8JBK9Puyj/Oi682m9Id9XKzZvF7rQer7gJayjd02FVXd1FF5zauDcnrHY8HL0qRUXpQTlQYqkSs3CGpjHFbWQrTanCfG+MAQLLMfOC+UKoXPEh6QlG84e291jiWic/maa+NEoRtaFL7gAick4rlQmKsoqHp13FhzaKOn+SIlhcBC40DkqkzKbBWpt/hgkSJ0U1pzbWv0UIbuhm3ZbS2Ka0nsJ0xrrUgIUANWZzHlrt23e+67eTsN75hinoRpgqXmaSqDxsMeZX5UInx3BWAlInKVkTIWRR12Xd7whK/Nu0nM1g8vaDvNC050Uj6fwIBeWYVnPZiCurdtubLvvkGtbxRTrzcT2ymlHoJNSRPm32ZKi9TAxPo/ZVbQ2kCq1Z+al891WxYF3TRFJku/KfVgE1FQlEmKVZKlLo2kg4mp8i/035E2LOgqHXdHfUU+H2AwnqZuzSh/niZcs5EestXpQNaW1lSL9SPYE+KTTUZtraCt3aAc9pqUkVtRBFyqkr4ZfKGuVi9uTfX4EM6OjSQBrZqCNwJnaS2KqPYyTgMjix8nw36nuuZGd26Nn7GzeRhMjBbjaR6cMIAycvvJzLXN3yLye3InMjQkzeivm0f0ZM0Edfewvt2NLOt2SZ9Q1neqsrm1HDW1SUGXJYmzNS+K9dL+CRqwIvK8wBfh6Kjb89we01APZiH8wVHZWi/rTZ9vEHhvjr8Jg8hjxGjFsYykXWcWd+WU03l7p/lg25j3bAuY9bNyvHko53414D1UGz5IS7bVLJJpVVqZ4p6EPHvrLtnU1XEuItSWEB8y1wOvsIX0Z0jBI9IHy/oRIX5zrJfoV7NuqfHXFWVZcB669ZuCecIg0Nqfvo5oERpHoREqL5NLCoTQbEFvXGFrpNG4NUg7DwaM31NrTdvKl2ans28Q1mPJl1QLB85K4FFjgO5pz3YYhYIfqdQJpx4xmZknG36PFra6gf1s/Th/89Ebrrq5PAi9fp0HIaZb/V5qd723QLd0yHICbtD2KUQhQvpp90/TFgl6EN0MA6a/tVvcCTOmUsOgp/NEUoedNhoCrqXASP6OrLuzOh5WwLu1b2bGbdn5GMBxdVl/K2QXVzzdj/3ZeUSebQqRNv9NM+4omeSt+6JZR09Jg8vSKG4mwNwinI9yck4hpdThmUwWnSc7ttcj+pCYisXV083GHZSUGQZ+s9avodqJKSe+gA/2WgAC/Z5R19dshiBVAkfaTjCyxnTNZn1aXILZ3N8pbT5kwu5D2buWrP6qDavV0RtjMZdS4vfPnm6sTRZ/Jy4m0d+hYfmXcY6nmR+eLxP3MRgSuXrHKghLLvI8Xxtjqdk+c0xUMPQy23lW+2t6z6hWKNZGdiv9Rtrrx8M4e5YN0bKPadOQtclgFk6eGONs2w5/Sxk6S47kAzqJQTlKAK2cR87YXuvGi/FKG0w8M7tEYDy6QmGvn95OL6To54+NVSXDeZDlslJeJ6i/XVjoNqqycAlMaNW5JHmq17U2F3MKgjP37zoVZ3J9rNVTnLURjyaMiT0vAA51cF7Kw0twn1koB62ns1yxNUrrwx/DHmHoaJWe88hZkgDvpRzj0kxruBJt1j3LjIu47SoXV/jMx5zOxTG7jBO75/rI7KCMtHzCYiznltfJbP0VhMMug5yAcgs8+ceocjhytsZtaCIQC66uj5O+pSryrhCCZ3lBqkDERZrkCajV6z7KHZ3wrWsKmpwFxUxoaQxawHFEdmczUorRJIKa+Z+gMS8ftG50ZdKOru1JT8gkjXv61dgAuI9z11MhgeqTVrvr6TVR5dHNzt+kZZkPGJXlQhxWukQRstt2y0qHvJiCOrrX3o2dtjl6zAbxbPVs5vMoFkf6tSIAAANSSURBVFJbuFXUiVqsc1533SexhblNclT/4fzN/PZj770HhseJCnqh8/qAGkSu5HL4239qt7mFwy+KXi3yfM6rCgdMq5/ayK1F2amqKbUhX3zWxoyWCZ19QRvi87cnOeSDQHB+eY3U2utfglOhpm9K+/tXnxwBTQjGHHGh9SzJam+JyieSlwcjMZiL8/03cwzYKuLJe0rYa2XE4hbYhURmCugtqxLsZpNDXeb1wNK7yNth4FyifI0YMKwN3JMX6k6GrrtfgIzOHLVmATvtA+PoCV1puWi0gs6uLhGfJvouIq3v9wUhpmTNqfFJHy0aXs2EQYlNNtrpFxMxEnDix1Dr6kHCgoilSerFs/ombuWwxtTtKiQGVNmMIy2WuP/BjUbfSVq/LyCmgcMYZXoy0lYrSPV8BDkDrBQ8xYAEK6yMk2g2Fl5jzgIIrd1oPSTzeM6xlvC0iPzbyZFj9cLApr48WcSN+Yahiv2dfvkXlIPTBK2Dm/Kojh70LM+zddDSpk5yPTLZOvGyFa48WTum52f6VH2tLgXKk7RmQez5OZEw4SrZe8ch7xXsCYOtLEs5X4sRgb++R+9IxoIETE9EFWjAuiRy1bYsb0GDFfAK4DRRsEmzjbcB52Kw9wrV7BCcn4PrzprYkqZYmwjbEpTAKbKqrrLiQW2yUv/Oo7OXr3+IjAXH01Aq4kkiNfbEA8TkiTkmngpN7ow7anfn5u5PtuHs09EZ/TsPE7P9uxUVjeJVmXVJHFfFuuKlaIPbT+jgWXTG0BtG6Keu4eB6+uDxpJxA6CRa5WQOoHVMnTB1GPSjr5UL59CnYiBTkaYgiunE73J0nQ+/4ReLxrPoUzGw2hBPXcYFr0iux8GXycCP0KdiEBmXgo99sqrjmyiobrqPbZDxRfReDBb13f42CuuJSa145KTHFWp+In2UD/YwcE9++NH0Xgy8hjUeZpv9o3t+7v96DICxsCTtVJSJxI+YyHz8t7es+lv0bgzKhoI2bfzgORQtuIrcGv8Vf+EX0LtlYgeeVKueML722grzmpbdUiXPf4HeicG/M9jPoI/MjQsx8X+SPkVHOrIh/y36VD3xH6X/Y/B/DAz9H4Ox93xF/ncpyYfcQud/mNwh/vDPTmyfQRD+B77i1FqQ6N56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0" name="AutoShape 4" descr="data:image/png;base64,iVBORw0KGgoAAAANSUhEUgAAAQMAAADCCAMAAAB6zFdcAAAAkFBMVEX////+/v4AAAC/v7/29vbMzMz6+vrz8/Pn5+fr6+u5ubnc3Nzi4uL4+PiqqqrCwsKzs7OhoaHQ0NDe3t6urq7W1tbOzs6jo6OVlZWbm5uNjY1sbGyGhoZ6enqAgIB0dHRlZWVRUVFDQ0MwMDBdXV03NzcVFRUoKCheXl48PDxJSUlVVVUiIiIUFBQjIyMLCwuDo1cmAAAgAElEQVR4nO1dh3rjIBKmCCGQBGpYxSp2etvd93+7A1Qs23JiJ9kke3ez3yaxrAK/hmEaAwCXEoTQ/IdnnnveiZ9E73nY+xp4Qceg+54HfCnZvhB8GUV5XuZnnpsV/MK7TySbqrrwYnnpBZoiCwT+3vdwijADKrn0mvDyx8x+/iyCIHf0j/TCy7hz8ZN+MgbC/FIXXqbIxU/6uRgAnxkgLm7apaD9ZAxgZn4Aeel1Obv0ip+LQZjZX5c3rQQXTvc/F4NVz9SXNs1wzs/FgLZ+RYXIsV9jJrIsc30sQUYiUAaRt3+u7gUP4fua9pMxAG14AzIZuTDcZCBVNIgByTF8AGsGng4bXqTmyDtkIsCXSsWvxCBouzxQOdcdrEGacZWBpOKtNGLscR+CsKBWg30PBiC7UDv/Unlwxa70m3dJ5AueRMDtwoIVqlO1z/mMDwgW0fAJAuWBS40uurrMCvpKDGAIQhD4ylEuVcrX7UwgCChglPV2S5Z7hoxqOHRC/4oufsylEuFLMRj+jx/7z3B2mFbDN+Orh709p+0zddQvOF1mbwJ3x9VlKsJ3z42mr+6Odf0yAcsvER+83ANuh/PL0n8MA+BfP452kduhBx7p0XF4kmGL+HCMc8zNDJtlwscBY7OrfggG1AVeQAMXQjcIAnfoh2Vx2LM6IzQluuENukaF5eb0D0L3PpBRevCa7QfmmpEeC0ucSB44U7dDSUjsT9f8EAweGdg8dEi3kqGyRoE5Zpu4GRvqScUb82D1gtC1ntNbhFDViwChrQRV6FfMVzwpBjbRZmT8mvUgJ6v5R2BAr9amGTzWPWKdVuE5XK8VyB9q+qsJSlSu0YpVvtYN5P0TAZXuPd1qJgjAOBGuZppOIy2EAsR0koL7zryesbLxo/8TMNBakJnukPmLXYsK0SdKr30EOHyGpAYvvlOw55S3/DZmuoNeU4smzhfvZPrKzR8kfuOZbJKs7KLJ8W9ikFsnCNuuJAQajsYj9/ds4xEMHnxasZuUV5kbbTe6n0WEnqKGLjXdvGLbviB9vWfQHb/+IXNjpZtxbQ0h9mx+dtj/5d0Ea14UGoNaUcS2fsSzTckfAEYDmfcNd5xu+wStwtz/CYevlrGgvY5s9YOfwAeSjoY8LU3j3apNAWkFYK1mfsUgcYOQUgokDtdooisr/yA8UBIkAQnzJglxwl2WjnqVYpdA8LcwmDRdMPvjuGHmuH+rhaEF4JcBo7QnRp35Wj0PUwK5Z78imausFCRK8oflh7JBrVb+4qA6SX9ZR4JQhQn1zZ/mh5tKzQ2Ay3z3RHKHStJzAZXo3gxlbUige6WHyHrQAFZNV29wKTHhIr6hmxNPq4LEYaTwTnx9iv4uBvo9F7jgeqJPyloUeVRzLQy0WdgVuzM0RFWPATFDGvbj/hkJyxOWyEox5WtdCxMlGT/hIIAw6Lv/s3woEJAqrfISFFGWE1l1GgMM8ryYYaDppsegAoNhpY+q9r71xu8PVaPTndTfhFaMwuEHcFgvmt2TV/11e8ENXI8xqI1l5lDPqPUMMObtRULg3SARd3KktAfyExi8Rjdyvadng9qv9e801G1ZFqZ/HQM4U/2nue6AgnFamM6r0EZ/LFABLsZgI2tQV0GTMFHjXLNWg4WUslB159WLV3y33ag7jKUWB+turSnDnPf6TVBoDAZdx2kvuBtYawz4Gmy09kFztrEWygPoRBBFoVi85vsxOEFmnhwMAOciIbdVyi9KlSotg/xA69+1A2QWZFIIr1y84mdgcGQJOYG2o9Has8bSGzryG7eG+3b4Av0MDAZacJ6aA5eGni+lH4XBjgZ7oeeL/0IM9jxKQ2/L0sYSXoLhlP684e8PjYUz6Hsw0HoM3ekslLoZeqJaJ3hwxlNmelDg/xdiAFRaB6LyccGIo1bEj7nj/0HYms6GerNvVHwr9y8ntn2PPChkLuOsq6M6FvlKrHEAgvq6HDRlF71oW0mi3jx0MYBTNuCMPq8134SBV9JoVWa4kER5pFhRZdTErTUaIWC3KCkHCADk3LSP/T3J+EPmhdxA8OcejVloRV2MOp3Ln9iz8oSo4rwRcRa3oswmm+sz6FsxmFwsQEZGNw7j4Yi7RehpiB67UdHFeRBVTt11XdjirpEt2HxiM74Rg8C6fby4nwYejX0woDLYUNb1ovmAKcY4S9oyTXw3dSlNKLjUT/IafRkGg0IAdhLtGWkQFPrTZxr0prI90UVX2lrYrLe9ojTOFpdma55NX4NBGufAgUK/Z8d1AQWO69MQdCgi6Mrq8yp+2m633croSBoEYJ0JA24DBn9vfvwaDFRV+RXfiFXc1U3JefeAqy4AeV11R1YCHLmCDrrShMHfQuFrMEhEUYlyjbeJEFmGeVk7uNNT3tXzhlmXoj2Ljmgwjm5v7zMVzjH4e/Q1GLgBc5lDaW70YuibjAPAQGQln5ZuJTJOLo7GzMKgD79D+A9hAN1ewZ9yR/rfkD4YRz9cL0uzCl0j9HKjeR42qHYfULN8838DA4IDEngOdTHErAMqoIFvHODsUZsA6jda9oUH3DhO++Qhvi2fV8s3/0cwSJqCFM9xWRe8lXFO63VXYusObZG1CE/QlVUCDMenN2hz5OyD+3PjX6NPwcBfMXJT03olSFyUSrI4Vj62fcjv69PmvxEH0sjE2EqGp/kMkW+sR+E3df8NDHqSU8R7ihKEW9O3E9l1KW6apquwryGo9WkCbWbas0BboL94BP8IBrv3t/+boVvdtwe07M6dUWCi7/E+u8Rom6BrfatyCKmfVA/g5cs29uhvzo2ax5nxkL+ZGtOHldYHR/k6rsz06L6Vf8xOCpzz6K9ioO1B4xV4U891Q2MxIZfunec/XHfGloCRXX3Gqesu3wf+bAxMQPmOvsIHlsNpkhpS/jz1FI8a1EhktcoD7zjFBP5oDABJlKbkFYtPs4oITPqaC0KtM9NoDErm6E7D92sHgj3uK4WPstLhBy3Kv8wHb1NYANrwsih4vo15VY3H4xujSq9uph5Pglfg3d2hqwkuhxHPpu/2pUFYJLwReQfW63XpFmN4FZoE1p1XZX4FKCgzmUzmm6Bf1fqxNnw/Bo4CLtMmo0sdFzjhLmn/0WamHI9+oKSUpLWDpJei/zgGi9SHSbVFZcyoUyMKG62gT8e7eP3fwZ1mP38O+QCoTBoi/gmhD61vrcfgB8vEd1OOK0qSRDHiyKCWJ5YnmZ47NmJ3as3DmfQzMQASU4ElqWsmiFz0IUPP2BGO9bME/4UYRCInlMsVF6SukhOqtjWlitiqITcnfA/n0Y/EYEcwM71bFIu2zSV6poCjp+AjD/nRGLzK4H0uO/mFOGouy9FevNNPxQDIPpmuXXIh9G1WwfpWOAGg5h8EJn8BXloF4qdg0Kfe9H+MqaoQROhR2xHPaCnCiu3JGeq9NEX4xJrMY7kbBW0QZClQPPGjs9jjp2AAeJYAd8UZCBIoMQ5D17za9A9K79Di/G/b3BrfNOpQkRayIDjGfF2VRVUkz6Cr43V8VljyXRhMy9PA54XAYl7wrqrypHr0qq4qN4U2IhoAy6vCjPY+ddmbTRG2zZ5vrPNEW5stKAJP4hwXRBJcqjISEc7PKhDzXgwiGykl2adhUCZdue7a4Ha1xm1Xb54aqk0p13TxmoEEbbSm5KPr3fP6sQBMqrPN1n9/Q96HAUiNOQNi9OR8FgbUg9ocdGkJoFGArYZM0199FD4DBL1Qga7oPgag901fp+AwU+eSjJ2LMJB2sV4fQm8R36LqzUs+RhUSRuK1NQTsd/OwF4jSc0Xo0NBMGaH60Ju4CAMBkhLkrVC17jxuxIJ1/6lkAlAagxv7V3m72ZsemLao/N7EdC6vhTOnizDISUVwFhHaFYCM69A+RnCnBY6LntJekPWGUKefcgts2M7kJLjzC8GYyUqTr9ORnMAFzLSQ9pGhO9SccPWeSaNWsMvJhDBEv43035oZMSDPFmrC0L0WflcmaWW8dJqavhaDKZkGuA/iHqGtvPlgnuDKFIPxidXsSM/RCdUSwLuzQTiHOaEmk63omQhEGMyiOJVN3dloVdLh36Qrm8V4Z/pNT1MLar9KGiWYLBqh1ZyyamPv6r66T/durWViv85ldqw28+UaGSdS8qG8zXdjYJMqP2i46+HOmaC8JSUvN00pqo1fFD6T7VO8f2fYJ2zQeXYDkKhrUV8+p5gLlkvpvRgovlmvNxn5YI4cMaFXRzHu4UR5/spv6iA0AVizBn7okhUBTHLOsSTGSHaNZDRvnXQN6XuuVTb6jqqBPf0Ye2EgbfutzbLXPy9oiKSSTPAUBCaLx3fd0FFUEM8yftLH7g1pDOIQZyRSXHi5ii6asH4aBiZQi81yR1oPKiirRCSjqnrqSrbOK1Gts9Ku+eO9DtmZUeAWLverNS0KQfTPprhkWPw0DGxSk4nYr8ahT7KKM1IlpYh5Ukt/HUub3wGKSmO15r2uKhmJie81KmCkzPhFBYV+GgaG6MDjh+9y1sp+EnhCNkHBRmitRWmvcPCFsvEHYrASNo9fDpGTmf2z/2ePVX+OWfM+To/n1z0e6AdicB5B4BF0d4ew6vNZPxBr+mcxmBIVepfyKni/pvJPY2B6fW8lxxYJCaZVcsMJ54Ly72IwkPOMMvCICoAnY2ag/x0MzMro+I/mBSyhicTPlMVzfVz/PAZ6eijuC7MsfBXL2lFan5aeVigI43FhLdF9a2oBl38eA+Pa1Bas7u0qBzyiXVkkFSuqW6HW2QYcDglvIYj9z2NgV8S9PGrJuIqzMoFFglnkiKrAVaRs8QAYbvmUsZQtGHn/PAa8Mivi/Mrpqyb1IQ/zU/GJAbbRCmZFkstcD5GiYFtebme3+OcxAKCweUu2pvBcnZyNgqYLhF/6rYq1yYkLmkSpMxsT34vBFLD6iCfmbqio4xXhbGKcST9nC258jk1uo5aYeaQFRzs3qr4Vg6l81gcwcMM/v+7+rH0TYiCLYn+hvhrcO/F7+cCtDEsGa/p+DBgbYpC6q2KpSsCBtbUQgfpCDCBksxUOtg2ecUkmJqD4KRSI14yGk8z2lXwQPsSpr1KHMu5GMKLcVlPFxhP0KfEq6KavWo8/AQPAw7IuchmVUbPK6tZmlsWohGBcFjetB55dNFRGAW/XwjNZev7Jb1fiVMbOl2KQQJ4VLckIXTkyVm4A6G2v5MGpr/DwfUGwrU1GJjrDhQ0BOelNlaae4yIIXyoPTO+CfuwP/lJkwohb1D8/NUWFKTEn7V2YowZgtDnvEepUXyTwquVMpW/WkYgJobGgfz9YxrxMqpiVm7jgRVUXpOVR1Zbd3nqvVwmC8kQQ2oiK5bzf79YPBBqLKpuMgo3I15V7pbKq84s4VhldVzcFLNRVcbr038E9T5VGMGVVluuJfLeeaApLb2j/fhj2fJkGbgEkS0HieQ6DNA0cM4Wix3NvCQJyhJYNRen/y0h+Mx8MwmFPVh0pTNLGUm7Onj9TIZP+ttNzAC5Cm+q+JBW/mw/AmIo4O3Y4L9yutwhxdHraOyA9CWIVFNH+IaMbssU9e74Rg5159+bEf30i5WXUHcBoMJouUltJJUY1zky5d0oJ5iN+ki7oi9+Kwbm2ku7V3XJhAJCXer7LTKKSSdR1GWSuS6/QqjPFVaCibsCCmSR0Zfq9GMDDj/0yPfpWcBCaOjkPYMELBkFX+nkr2gjnIo6qrCtwWWvZ1zZi1LcOOC2XR7h/GQZTEGzHuswaS+wOvZp5r9WeSBNXC0wDQaPi9WPeyI6LOs66trPlZzYv1+sFLrPPdqpDML+OD7QCN6z9noSbQkhik3j5Gh2tJ59/Z9TOJAxh5Cd1ErohdUEZMlum954tgmYyPw8Ofh0GeOttRBlVcv1I6iyKTTay2910+znpA+/OwgSTKTF+njh73wswGRoUXf1G6Pn3/ew7aHN7ArMUALqHStTXYUDK26RI1kFZYByJtorqOgTPf66u9iKFEDyZ9e8BOrXZwgwP+2dsC+tU8+X/QfhkVtHPcxkletbg3KPQqMyHyvTXyQNIGWNSP4oyb0jGp9dDNvLsND1ArtwAtSeTi1iwy14PTHlq3aXN/B5jUH4edtOq5ja1OV340CL7Xh2JoVuzC02D4r2xnqL298lE6A6scS5V5sc0V5s8iXT/46u9qjOwr7dG9yUIey47CpiMJR4Uswmi79QPtOpqG6sOJHh2VS0rtZq6ZFMJUrtarlRKiC5jQKwPEqeJqIuy4HLPQ+etkalHpQeCuy5TOndTfK+O5Azl8fZ84s0u3eyYMmDqEJEIRwH3OUkya0383ueD40cNpfg8kwZNm3gVV2W5Geej7xwLQ3ZdsY9BZ5bnXKMTG9QcHWlt9cmD4XR0VWDy/e4eNAgag0rlnaxENcqFbx0Lksd5Hmd4trpdM6uvMahWy0rDoT0FQU1uESqrVxfUQOgKwwg0A64eNmkAtRXB62+UB3C0Fk+1+s4uWTibeufCW5YX7pca4J8Rc4XTz+VWB1O62VlkEqfv3sYgs0sAXbngUvwUDM6x/mbn+HbmS9ZL7G7KSTZt22bi9Gace/4Gis3pq8QdzehloRh1v17uNnwxp3kZg51Zv9i9PQ3+IBNq+czxk52SOLryNG/e7u8gZG/CAHBOX787ODxxL/to55vfpTBONEC0uNDhBB+EjyYb3rlf1ljdcXtBBftpfhmCnLdAMm8F8shPZeoXVNIwYMTz7lByXCnQ7BrClSqYVGVAGKN+caKmMjExNTaox7sB7jX6UEiGNfBqCUG+pHfMMZjHIyvdRg+hE45YDjNf+JLapUY1OrFPRiwbFq/LqPQFbkhZZhkr2o2otUEgnvmCQ8fZQG1JFDzCFW7WZUtPGA1VqcKorTHncZNtojZOqrJo4UqsA65E5cu4jDvC2c7PZHnH5XLR776PAZiwABESd7cn4ltUFZgWde+2ekCnVtKUIM9yra9FVV41BLd5VCUtTqIM3li14PiVEJgXWNV+LkomhaInCqEVomVFVmxwG8RrEdPsqSlwTElQ4FIK8cC7B16Laty6zDaPxfKU3rWHARCOVDKwi8e1rVuyExorYzAJVoEDgVt0NTkpD05ICdqrNdvjYk9nxhCiyC18ErDcAyRhkuixSSmDrJAe15ZZCaVPV6YGszLS19+YS+Rpz+WIAbVNKEqAM1HERNq1M7/2Sh8eJ41o/esO/dmYpq/88dA8B2C5S9l1pTVBcntexH3P7UisFGkGK1EYPbvaL9MZp6bvTX8FQ7WeajXDZukrLtwRg37MVFHGcz3MpGjRL7N2b499rMSG8/HR1zS79k3ak1KJ5/uUFB7l3ir1Aj9fjvhAYMvkBWd6VGHo7SZRH9069BaN23FViHQHQ7HVbSZo3bdVg1CgSkuCcnjwq3zQnxOAgNFQK5LuJt/oIbuZe7SV1eGf0C4GEv7ptBpePmiNf53BKMcyF6ygURT7pKyJCX9O6bO7BkAIhs3poH3yW1BwzALicjdhPtFTVdfchtONonXr793AlCEspzXIukdXhe2fiiMJHDNveMlhabETcyO0KmizDxxGW+cK7fE67OseJiWGicqvEpwSnySBmwemWnYy5lHDPcWGJjbY/MSA8YK/CQIXXl1VpBRB14ZAPTWjeaHF0ebXn/0yUtCY3mNIDVol8pqBHAiQCREXZdViclhR4qSOZATXywEuwXZdOXtGno9sUXBpHKMCPY9aGLwy4fQI3blmnzS3N9B8J+yZ2jCaA/wX5BsciHpje3ZJtaaBKYn1lNcvMR7rcjLrhzqQK8b0vh9GT9rboD4FcRLziteyxtG5GACS393/fsmyPa2t/IV+RXPeIO3d73uUZcC/+xPtrYLvUJ5pDtmCLfGCDHNCZISDgAe7R4DY8mlHIqyEn0v3jDKI3FQUvEbDnmPqqkNIPO/NoFfmjKdBYlBeIERWjVHk9KsL4OIal1N8YNcQzrZINR8e7F6TzW7brOFu0NQrKK74HodkdaUFal7nknBeRk0teUtxPCutapYxPlDQsFZwmfFweTO1fWJSv+b1Lo+jRQaPeadUoF/94LCEtvBc2StLO3vikJYwgNMMOM1L5hasM4xIN7vXtTNRgvtefOzoQXOkHglBwKLA8wMuvTQhyp/mMe/JvLAXlCjiEsXEevVqpcnp99YOvpF+DXbzcIbhWg/NK/m+mDqeM+3vTAzGfL6d7jxikvdr7uZN67Gyo/Tlz0611rITDSm0J8itjWRkczX7Nctr1E1sNb2wPzUgsq03v0yg3bVVWx8R6Eu4Dtv9gZCTpCrwG4rIIh9AqxbEkwXh2Wa4dlrfOzXtJ6YoqbR5/ovtVlZeIc2lbYVO9gv2jY2m8fRqwq6bWjkSgiDKpZ9lvaMt0uMgMV51aLxyV/TlTluiiiilVnKX9fR24eFFeZC2IK7iOo7zSGTaHolEHRey3MRVVZV4lwcQvhjXjPOI+t1IZ/ajCw0j2C01T2DQ51rXbjiy6Wt6chCLlfSrBjPpb4imVb4qlOxumz+rnkUArdtuiZXE2zUylsaCa3aUj7MiyFlG0qhQWRl5WGbZuEvM7twa1St0n/al02duUGjXqr7yXOj6PIoSPzhLYWbrDS0r1SlcaSusIloDa/2oido/D8EwUrwtejyuugm8M1Y+L/GB2S5kmTGLWM/3Xgz7MH8YepC0JmDIoqIuSyF3prYtV4CXVo30tOdNf4sgI57spIg8v5UkkXqOzYnn4RerLFg28G0FnePisuds/X6EwZjPsTO9Z1RG9LlWQvJSxCLDRd50d7+uF8rapqnvBYGnPlj5+HUirZ58ksZicFVrxhPbCdHk2cwRmlvYOMqOfE4THWNg6rpqVliM92VSFhnHUlSakUUcN33AcHsC7LMTTd5LL7Zufz8WbAhlep6HHqnzjIifBlNW4tTKg41Bj8eCXJHQXdHYY34QBNhjKaWKHNtcRN/6+dkoOuTaDrqRcaZp7CDZ6oN0nKvlGA90ZcbbgEE0zuv6a3rz0mmrOq2lJ0mgXK2mPGAmaLaS+GAX7GMM9IytX3VY1GmRRQRnZRbnzdb0Rmx7L8OkOsF+Z2Y5tCkxVTF4MhaBPzer8j0YFEYD8JBK9Puyj/Oi682m9Id9XKzZvF7rQer7gJayjd02FVXd1FF5zauDcnrHY8HL0qRUXpQTlQYqkSs3CGpjHFbWQrTanCfG+MAQLLMfOC+UKoXPEh6QlG84e291jiWic/maa+NEoRtaFL7gAick4rlQmKsoqHp13FhzaKOn+SIlhcBC40DkqkzKbBWpt/hgkSJ0U1pzbWv0UIbuhm3ZbS2Ka0nsJ0xrrUgIUANWZzHlrt23e+67eTsN75hinoRpgqXmaSqDxsMeZX5UInx3BWAlInKVkTIWRR12Xd7whK/Nu0nM1g8vaDvNC050Uj6fwIBeWYVnPZiCurdtubLvvkGtbxRTrzcT2ymlHoJNSRPm32ZKi9TAxPo/ZVbQ2kCq1Z+al891WxYF3TRFJku/KfVgE1FQlEmKVZKlLo2kg4mp8i/035E2LOgqHXdHfUU+H2AwnqZuzSh/niZcs5EestXpQNaW1lSL9SPYE+KTTUZtraCt3aAc9pqUkVtRBFyqkr4ZfKGuVi9uTfX4EM6OjSQBrZqCNwJnaS2KqPYyTgMjix8nw36nuuZGd26Nn7GzeRhMjBbjaR6cMIAycvvJzLXN3yLye3InMjQkzeivm0f0ZM0Edfewvt2NLOt2SZ9Q1neqsrm1HDW1SUGXJYmzNS+K9dL+CRqwIvK8wBfh6Kjb89we01APZiH8wVHZWi/rTZ9vEHhvjr8Jg8hjxGjFsYykXWcWd+WU03l7p/lg25j3bAuY9bNyvHko53414D1UGz5IS7bVLJJpVVqZ4p6EPHvrLtnU1XEuItSWEB8y1wOvsIX0Z0jBI9IHy/oRIX5zrJfoV7NuqfHXFWVZcB669ZuCecIg0Nqfvo5oERpHoREqL5NLCoTQbEFvXGFrpNG4NUg7DwaM31NrTdvKl2ans28Q1mPJl1QLB85K4FFjgO5pz3YYhYIfqdQJpx4xmZknG36PFra6gf1s/Th/89Ebrrq5PAi9fp0HIaZb/V5qd723QLd0yHICbtD2KUQhQvpp90/TFgl6EN0MA6a/tVvcCTOmUsOgp/NEUoedNhoCrqXASP6OrLuzOh5WwLu1b2bGbdn5GMBxdVl/K2QXVzzdj/3ZeUSebQqRNv9NM+4omeSt+6JZR09Jg8vSKG4mwNwinI9yck4hpdThmUwWnSc7ttcj+pCYisXV083GHZSUGQZ+s9avodqJKSe+gA/2WgAC/Z5R19dshiBVAkfaTjCyxnTNZn1aXILZ3N8pbT5kwu5D2buWrP6qDavV0RtjMZdS4vfPnm6sTRZ/Jy4m0d+hYfmXcY6nmR+eLxP3MRgSuXrHKghLLvI8Xxtjqdk+c0xUMPQy23lW+2t6z6hWKNZGdiv9Rtrrx8M4e5YN0bKPadOQtclgFk6eGONs2w5/Sxk6S47kAzqJQTlKAK2cR87YXuvGi/FKG0w8M7tEYDy6QmGvn95OL6To54+NVSXDeZDlslJeJ6i/XVjoNqqycAlMaNW5JHmq17U2F3MKgjP37zoVZ3J9rNVTnLURjyaMiT0vAA51cF7Kw0twn1koB62ns1yxNUrrwx/DHmHoaJWe88hZkgDvpRzj0kxruBJt1j3LjIu47SoXV/jMx5zOxTG7jBO75/rI7KCMtHzCYiznltfJbP0VhMMug5yAcgs8+ceocjhytsZtaCIQC66uj5O+pSryrhCCZ3lBqkDERZrkCajV6z7KHZ3wrWsKmpwFxUxoaQxawHFEdmczUorRJIKa+Z+gMS8ftG50ZdKOru1JT8gkjXv61dgAuI9z11MhgeqTVrvr6TVR5dHNzt+kZZkPGJXlQhxWukQRstt2y0qHvJiCOrrX3o2dtjl6zAbxbPVs5vMoFkf6tSIAAANSSURBVFJbuFXUiVqsc1533SexhblNclT/4fzN/PZj770HhseJCnqh8/qAGkSu5HL4239qt7mFwy+KXi3yfM6rCgdMq5/ayK1F2amqKbUhX3zWxoyWCZ19QRvi87cnOeSDQHB+eY3U2utfglOhpm9K+/tXnxwBTQjGHHGh9SzJam+JyieSlwcjMZiL8/03cwzYKuLJe0rYa2XE4hbYhURmCugtqxLsZpNDXeb1wNK7yNth4FyifI0YMKwN3JMX6k6GrrtfgIzOHLVmATvtA+PoCV1puWi0gs6uLhGfJvouIq3v9wUhpmTNqfFJHy0aXs2EQYlNNtrpFxMxEnDix1Dr6kHCgoilSerFs/ombuWwxtTtKiQGVNmMIy2WuP/BjUbfSVq/LyCmgcMYZXoy0lYrSPV8BDkDrBQ8xYAEK6yMk2g2Fl5jzgIIrd1oPSTzeM6xlvC0iPzbyZFj9cLApr48WcSN+Yahiv2dfvkXlIPTBK2Dm/Kojh70LM+zddDSpk5yPTLZOvGyFa48WTum52f6VH2tLgXKk7RmQez5OZEw4SrZe8ch7xXsCYOtLEs5X4sRgb++R+9IxoIETE9EFWjAuiRy1bYsb0GDFfAK4DRRsEmzjbcB52Kw9wrV7BCcn4PrzprYkqZYmwjbEpTAKbKqrrLiQW2yUv/Oo7OXr3+IjAXH01Aq4kkiNfbEA8TkiTkmngpN7ow7anfn5u5PtuHs09EZ/TsPE7P9uxUVjeJVmXVJHFfFuuKlaIPbT+jgWXTG0BtG6Keu4eB6+uDxpJxA6CRa5WQOoHVMnTB1GPSjr5UL59CnYiBTkaYgiunE73J0nQ+/4ReLxrPoUzGw2hBPXcYFr0iux8GXycCP0KdiEBmXgo99sqrjmyiobrqPbZDxRfReDBb13f42CuuJSa145KTHFWp+In2UD/YwcE9++NH0Xgy8hjUeZpv9o3t+7v96DICxsCTtVJSJxI+YyHz8t7es+lv0bgzKhoI2bfzgORQtuIrcGv8Vf+EX0LtlYgeeVKueML722grzmpbdUiXPf4HeicG/M9jPoI/MjQsx8X+SPkVHOrIh/y36VD3xH6X/Y/B/DAz9H4Ox93xF/ncpyYfcQud/mNwh/vDPTmyfQRD+B77i1FqQ6N56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2" name="AutoShape 6" descr="data:image/png;base64,iVBORw0KGgoAAAANSUhEUgAAAQMAAADCCAMAAAB6zFdcAAAAkFBMVEX////+/v4AAAC/v7/29vbMzMz6+vrz8/Pn5+fr6+u5ubnc3Nzi4uL4+PiqqqrCwsKzs7OhoaHQ0NDe3t6urq7W1tbOzs6jo6OVlZWbm5uNjY1sbGyGhoZ6enqAgIB0dHRlZWVRUVFDQ0MwMDBdXV03NzcVFRUoKCheXl48PDxJSUlVVVUiIiIUFBQjIyMLCwuDo1cmAAAgAElEQVR4nO1dh3rjIBKmCCGQBGpYxSp2etvd93+7A1Qs23JiJ9kke3ez3yaxrAK/hmEaAwCXEoTQ/IdnnnveiZ9E73nY+xp4Qceg+54HfCnZvhB8GUV5XuZnnpsV/MK7TySbqrrwYnnpBZoiCwT+3vdwijADKrn0mvDyx8x+/iyCIHf0j/TCy7hz8ZN+MgbC/FIXXqbIxU/6uRgAnxkgLm7apaD9ZAxgZn4Aeel1Obv0ip+LQZjZX5c3rQQXTvc/F4NVz9SXNs1wzs/FgLZ+RYXIsV9jJrIsc30sQUYiUAaRt3+u7gUP4fua9pMxAG14AzIZuTDcZCBVNIgByTF8AGsGng4bXqTmyDtkIsCXSsWvxCBouzxQOdcdrEGacZWBpOKtNGLscR+CsKBWg30PBiC7UDv/Unlwxa70m3dJ5AueRMDtwoIVqlO1z/mMDwgW0fAJAuWBS40uurrMCvpKDGAIQhD4ylEuVcrX7UwgCChglPV2S5Z7hoxqOHRC/4oufsylEuFLMRj+jx/7z3B2mFbDN+Orh709p+0zddQvOF1mbwJ3x9VlKsJ3z42mr+6Odf0yAcsvER+83ANuh/PL0n8MA+BfP452kduhBx7p0XF4kmGL+HCMc8zNDJtlwscBY7OrfggG1AVeQAMXQjcIAnfoh2Vx2LM6IzQluuENukaF5eb0D0L3PpBRevCa7QfmmpEeC0ucSB44U7dDSUjsT9f8EAweGdg8dEi3kqGyRoE5Zpu4GRvqScUb82D1gtC1ntNbhFDViwChrQRV6FfMVzwpBjbRZmT8mvUgJ6v5R2BAr9amGTzWPWKdVuE5XK8VyB9q+qsJSlSu0YpVvtYN5P0TAZXuPd1qJgjAOBGuZppOIy2EAsR0koL7zryesbLxo/8TMNBakJnukPmLXYsK0SdKr30EOHyGpAYvvlOw55S3/DZmuoNeU4smzhfvZPrKzR8kfuOZbJKs7KLJ8W9ikFsnCNuuJAQajsYj9/ds4xEMHnxasZuUV5kbbTe6n0WEnqKGLjXdvGLbviB9vWfQHb/+IXNjpZtxbQ0h9mx+dtj/5d0Ea14UGoNaUcS2fsSzTckfAEYDmfcNd5xu+wStwtz/CYevlrGgvY5s9YOfwAeSjoY8LU3j3apNAWkFYK1mfsUgcYOQUgokDtdooisr/yA8UBIkAQnzJglxwl2WjnqVYpdA8LcwmDRdMPvjuGHmuH+rhaEF4JcBo7QnRp35Wj0PUwK5Z78imausFCRK8oflh7JBrVb+4qA6SX9ZR4JQhQn1zZ/mh5tKzQ2Ay3z3RHKHStJzAZXo3gxlbUige6WHyHrQAFZNV29wKTHhIr6hmxNPq4LEYaTwTnx9iv4uBvo9F7jgeqJPyloUeVRzLQy0WdgVuzM0RFWPATFDGvbj/hkJyxOWyEox5WtdCxMlGT/hIIAw6Lv/s3woEJAqrfISFFGWE1l1GgMM8ryYYaDppsegAoNhpY+q9r71xu8PVaPTndTfhFaMwuEHcFgvmt2TV/11e8ENXI8xqI1l5lDPqPUMMObtRULg3SARd3KktAfyExi8Rjdyvadng9qv9e801G1ZFqZ/HQM4U/2nue6AgnFamM6r0EZ/LFABLsZgI2tQV0GTMFHjXLNWg4WUslB159WLV3y33ag7jKUWB+turSnDnPf6TVBoDAZdx2kvuBtYawz4Gmy09kFztrEWygPoRBBFoVi85vsxOEFmnhwMAOciIbdVyi9KlSotg/xA69+1A2QWZFIIr1y84mdgcGQJOYG2o9Has8bSGzryG7eG+3b4Av0MDAZacJ6aA5eGni+lH4XBjgZ7oeeL/0IM9jxKQ2/L0sYSXoLhlP684e8PjYUz6Hsw0HoM3ekslLoZeqJaJ3hwxlNmelDg/xdiAFRaB6LyccGIo1bEj7nj/0HYms6GerNvVHwr9y8ntn2PPChkLuOsq6M6FvlKrHEAgvq6HDRlF71oW0mi3jx0MYBTNuCMPq8134SBV9JoVWa4kER5pFhRZdTErTUaIWC3KCkHCADk3LSP/T3J+EPmhdxA8OcejVloRV2MOp3Ln9iz8oSo4rwRcRa3oswmm+sz6FsxmFwsQEZGNw7j4Yi7RehpiB67UdHFeRBVTt11XdjirpEt2HxiM74Rg8C6fby4nwYejX0woDLYUNb1ovmAKcY4S9oyTXw3dSlNKLjUT/IafRkGg0IAdhLtGWkQFPrTZxr0prI90UVX2lrYrLe9ojTOFpdma55NX4NBGufAgUK/Z8d1AQWO69MQdCgi6Mrq8yp+2m633croSBoEYJ0JA24DBn9vfvwaDFRV+RXfiFXc1U3JefeAqy4AeV11R1YCHLmCDrrShMHfQuFrMEhEUYlyjbeJEFmGeVk7uNNT3tXzhlmXoj2Ljmgwjm5v7zMVzjH4e/Q1GLgBc5lDaW70YuibjAPAQGQln5ZuJTJOLo7GzMKgD79D+A9hAN1ewZ9yR/rfkD4YRz9cL0uzCl0j9HKjeR42qHYfULN8838DA4IDEngOdTHErAMqoIFvHODsUZsA6jda9oUH3DhO++Qhvi2fV8s3/0cwSJqCFM9xWRe8lXFO63VXYusObZG1CE/QlVUCDMenN2hz5OyD+3PjX6NPwcBfMXJT03olSFyUSrI4Vj62fcjv69PmvxEH0sjE2EqGp/kMkW+sR+E3df8NDHqSU8R7ihKEW9O3E9l1KW6apquwryGo9WkCbWbas0BboL94BP8IBrv3t/+boVvdtwe07M6dUWCi7/E+u8Rom6BrfatyCKmfVA/g5cs29uhvzo2ax5nxkL+ZGtOHldYHR/k6rsz06L6Vf8xOCpzz6K9ioO1B4xV4U891Q2MxIZfunec/XHfGloCRXX3Gqesu3wf+bAxMQPmOvsIHlsNpkhpS/jz1FI8a1EhktcoD7zjFBP5oDABJlKbkFYtPs4oITPqaC0KtM9NoDErm6E7D92sHgj3uK4WPstLhBy3Kv8wHb1NYANrwsih4vo15VY3H4xujSq9uph5Pglfg3d2hqwkuhxHPpu/2pUFYJLwReQfW63XpFmN4FZoE1p1XZX4FKCgzmUzmm6Bf1fqxNnw/Bo4CLtMmo0sdFzjhLmn/0WamHI9+oKSUpLWDpJei/zgGi9SHSbVFZcyoUyMKG62gT8e7eP3fwZ1mP38O+QCoTBoi/gmhD61vrcfgB8vEd1OOK0qSRDHiyKCWJ5YnmZ47NmJ3as3DmfQzMQASU4ElqWsmiFz0IUPP2BGO9bME/4UYRCInlMsVF6SukhOqtjWlitiqITcnfA/n0Y/EYEcwM71bFIu2zSV6poCjp+AjD/nRGLzK4H0uO/mFOGouy9FevNNPxQDIPpmuXXIh9G1WwfpWOAGg5h8EJn8BXloF4qdg0Kfe9H+MqaoQROhR2xHPaCnCiu3JGeq9NEX4xJrMY7kbBW0QZClQPPGjs9jjp2AAeJYAd8UZCBIoMQ5D17za9A9K79Di/G/b3BrfNOpQkRayIDjGfF2VRVUkz6Cr43V8VljyXRhMy9PA54XAYl7wrqrypHr0qq4qN4U2IhoAy6vCjPY+ddmbTRG2zZ5vrPNEW5stKAJP4hwXRBJcqjISEc7PKhDzXgwiGykl2adhUCZdue7a4Ha1xm1Xb54aqk0p13TxmoEEbbSm5KPr3fP6sQBMqrPN1n9/Q96HAUiNOQNi9OR8FgbUg9ocdGkJoFGArYZM0199FD4DBL1Qga7oPgag901fp+AwU+eSjJ2LMJB2sV4fQm8R36LqzUs+RhUSRuK1NQTsd/OwF4jSc0Xo0NBMGaH60Ju4CAMBkhLkrVC17jxuxIJ1/6lkAlAagxv7V3m72ZsemLao/N7EdC6vhTOnizDISUVwFhHaFYCM69A+RnCnBY6LntJekPWGUKefcgts2M7kJLjzC8GYyUqTr9ORnMAFzLSQ9pGhO9SccPWeSaNWsMvJhDBEv43035oZMSDPFmrC0L0WflcmaWW8dJqavhaDKZkGuA/iHqGtvPlgnuDKFIPxidXsSM/RCdUSwLuzQTiHOaEmk63omQhEGMyiOJVN3dloVdLh36Qrm8V4Z/pNT1MLar9KGiWYLBqh1ZyyamPv6r66T/durWViv85ldqw28+UaGSdS8qG8zXdjYJMqP2i46+HOmaC8JSUvN00pqo1fFD6T7VO8f2fYJ2zQeXYDkKhrUV8+p5gLlkvpvRgovlmvNxn5YI4cMaFXRzHu4UR5/spv6iA0AVizBn7okhUBTHLOsSTGSHaNZDRvnXQN6XuuVTb6jqqBPf0Ye2EgbfutzbLXPy9oiKSSTPAUBCaLx3fd0FFUEM8yftLH7g1pDOIQZyRSXHi5ii6asH4aBiZQi81yR1oPKiirRCSjqnrqSrbOK1Gts9Ku+eO9DtmZUeAWLverNS0KQfTPprhkWPw0DGxSk4nYr8ahT7KKM1IlpYh5Ukt/HUub3wGKSmO15r2uKhmJie81KmCkzPhFBYV+GgaG6MDjh+9y1sp+EnhCNkHBRmitRWmvcPCFsvEHYrASNo9fDpGTmf2z/2ePVX+OWfM+To/n1z0e6AdicB5B4BF0d4ew6vNZPxBr+mcxmBIVepfyKni/pvJPY2B6fW8lxxYJCaZVcsMJ54Ly72IwkPOMMvCICoAnY2ag/x0MzMro+I/mBSyhicTPlMVzfVz/PAZ6eijuC7MsfBXL2lFan5aeVigI43FhLdF9a2oBl38eA+Pa1Bas7u0qBzyiXVkkFSuqW6HW2QYcDglvIYj9z2NgV8S9PGrJuIqzMoFFglnkiKrAVaRs8QAYbvmUsZQtGHn/PAa8Mivi/Mrpqyb1IQ/zU/GJAbbRCmZFkstcD5GiYFtebme3+OcxAKCweUu2pvBcnZyNgqYLhF/6rYq1yYkLmkSpMxsT34vBFLD6iCfmbqio4xXhbGKcST9nC258jk1uo5aYeaQFRzs3qr4Vg6l81gcwcMM/v+7+rH0TYiCLYn+hvhrcO/F7+cCtDEsGa/p+DBgbYpC6q2KpSsCBtbUQgfpCDCBksxUOtg2ecUkmJqD4KRSI14yGk8z2lXwQPsSpr1KHMu5GMKLcVlPFxhP0KfEq6KavWo8/AQPAw7IuchmVUbPK6tZmlsWohGBcFjetB55dNFRGAW/XwjNZev7Jb1fiVMbOl2KQQJ4VLckIXTkyVm4A6G2v5MGpr/DwfUGwrU1GJjrDhQ0BOelNlaae4yIIXyoPTO+CfuwP/lJkwohb1D8/NUWFKTEn7V2YowZgtDnvEepUXyTwquVMpW/WkYgJobGgfz9YxrxMqpiVm7jgRVUXpOVR1Zbd3nqvVwmC8kQQ2oiK5bzf79YPBBqLKpuMgo3I15V7pbKq84s4VhldVzcFLNRVcbr038E9T5VGMGVVluuJfLeeaApLb2j/fhj2fJkGbgEkS0HieQ6DNA0cM4Wix3NvCQJyhJYNRen/y0h+Mx8MwmFPVh0pTNLGUm7Onj9TIZP+ttNzAC5Cm+q+JBW/mw/AmIo4O3Y4L9yutwhxdHraOyA9CWIVFNH+IaMbssU9e74Rg5159+bEf30i5WXUHcBoMJouUltJJUY1zky5d0oJ5iN+ki7oi9+Kwbm2ku7V3XJhAJCXer7LTKKSSdR1GWSuS6/QqjPFVaCibsCCmSR0Zfq9GMDDj/0yPfpWcBCaOjkPYMELBkFX+nkr2gjnIo6qrCtwWWvZ1zZi1LcOOC2XR7h/GQZTEGzHuswaS+wOvZp5r9WeSBNXC0wDQaPi9WPeyI6LOs66trPlZzYv1+sFLrPPdqpDML+OD7QCN6z9noSbQkhik3j5Gh2tJ59/Z9TOJAxh5Cd1ErohdUEZMlum954tgmYyPw8Ofh0GeOttRBlVcv1I6iyKTTay2910+znpA+/OwgSTKTF+njh73wswGRoUXf1G6Pn3/ew7aHN7ArMUALqHStTXYUDK26RI1kFZYByJtorqOgTPf66u9iKFEDyZ9e8BOrXZwgwP+2dsC+tU8+X/QfhkVtHPcxkletbg3KPQqMyHyvTXyQNIGWNSP4oyb0jGp9dDNvLsND1ArtwAtSeTi1iwy14PTHlq3aXN/B5jUH4edtOq5ja1OV340CL7Xh2JoVuzC02D4r2xnqL298lE6A6scS5V5sc0V5s8iXT/46u9qjOwr7dG9yUIey47CpiMJR4Uswmi79QPtOpqG6sOJHh2VS0rtZq6ZFMJUrtarlRKiC5jQKwPEqeJqIuy4HLPQ+etkalHpQeCuy5TOndTfK+O5Azl8fZ84s0u3eyYMmDqEJEIRwH3OUkya0383ueD40cNpfg8kwZNm3gVV2W5Geej7xwLQ3ZdsY9BZ5bnXKMTG9QcHWlt9cmD4XR0VWDy/e4eNAgag0rlnaxENcqFbx0Lksd5Hmd4trpdM6uvMahWy0rDoT0FQU1uESqrVxfUQOgKwwg0A64eNmkAtRXB62+UB3C0Fk+1+s4uWTibeufCW5YX7pca4J8Rc4XTz+VWB1O62VlkEqfv3sYgs0sAXbngUvwUDM6x/mbn+HbmS9ZL7G7KSTZt22bi9Gace/4Gis3pq8QdzehloRh1v17uNnwxp3kZg51Zv9i9PQ3+IBNq+czxk52SOLryNG/e7u8gZG/CAHBOX787ODxxL/to55vfpTBONEC0uNDhBB+EjyYb3rlf1ljdcXtBBftpfhmCnLdAMm8F8shPZeoXVNIwYMTz7lByXCnQ7BrClSqYVGVAGKN+caKmMjExNTaox7sB7jX6UEiGNfBqCUG+pHfMMZjHIyvdRg+hE45YDjNf+JLapUY1OrFPRiwbFq/LqPQFbkhZZhkr2o2otUEgnvmCQ8fZQG1JFDzCFW7WZUtPGA1VqcKorTHncZNtojZOqrJo4UqsA65E5cu4jDvC2c7PZHnH5XLR776PAZiwABESd7cn4ltUFZgWde+2ekCnVtKUIM9yra9FVV41BLd5VCUtTqIM3li14PiVEJgXWNV+LkomhaInCqEVomVFVmxwG8RrEdPsqSlwTElQ4FIK8cC7B16Laty6zDaPxfKU3rWHARCOVDKwi8e1rVuyExorYzAJVoEDgVt0NTkpD05ICdqrNdvjYk9nxhCiyC18ErDcAyRhkuixSSmDrJAe15ZZCaVPV6YGszLS19+YS+Rpz+WIAbVNKEqAM1HERNq1M7/2Sh8eJ41o/esO/dmYpq/88dA8B2C5S9l1pTVBcntexH3P7UisFGkGK1EYPbvaL9MZp6bvTX8FQ7WeajXDZukrLtwRg37MVFHGcz3MpGjRL7N2b499rMSG8/HR1zS79k3ak1KJ5/uUFB7l3ir1Aj9fjvhAYMvkBWd6VGHo7SZRH9069BaN23FViHQHQ7HVbSZo3bdVg1CgSkuCcnjwq3zQnxOAgNFQK5LuJt/oIbuZe7SV1eGf0C4GEv7ptBpePmiNf53BKMcyF6ygURT7pKyJCX9O6bO7BkAIhs3poH3yW1BwzALicjdhPtFTVdfchtONonXr793AlCEspzXIukdXhe2fiiMJHDNveMlhabETcyO0KmizDxxGW+cK7fE67OseJiWGicqvEpwSnySBmwemWnYy5lHDPcWGJjbY/MSA8YK/CQIXXl1VpBRB14ZAPTWjeaHF0ebXn/0yUtCY3mNIDVol8pqBHAiQCREXZdViclhR4qSOZATXywEuwXZdOXtGno9sUXBpHKMCPY9aGLwy4fQI3blmnzS3N9B8J+yZ2jCaA/wX5BsciHpje3ZJtaaBKYn1lNcvMR7rcjLrhzqQK8b0vh9GT9rboD4FcRLziteyxtG5GACS393/fsmyPa2t/IV+RXPeIO3d73uUZcC/+xPtrYLvUJ5pDtmCLfGCDHNCZISDgAe7R4DY8mlHIqyEn0v3jDKI3FQUvEbDnmPqqkNIPO/NoFfmjKdBYlBeIERWjVHk9KsL4OIal1N8YNcQzrZINR8e7F6TzW7brOFu0NQrKK74HodkdaUFal7nknBeRk0teUtxPCutapYxPlDQsFZwmfFweTO1fWJSv+b1Lo+jRQaPeadUoF/94LCEtvBc2StLO3vikJYwgNMMOM1L5hasM4xIN7vXtTNRgvtefOzoQXOkHglBwKLA8wMuvTQhyp/mMe/JvLAXlCjiEsXEevVqpcnp99YOvpF+DXbzcIbhWg/NK/m+mDqeM+3vTAzGfL6d7jxikvdr7uZN67Gyo/Tlz0611rITDSm0J8itjWRkczX7Nctr1E1sNb2wPzUgsq03v0yg3bVVWx8R6Eu4Dtv9gZCTpCrwG4rIIh9AqxbEkwXh2Wa4dlrfOzXtJ6YoqbR5/ovtVlZeIc2lbYVO9gv2jY2m8fRqwq6bWjkSgiDKpZ9lvaMt0uMgMV51aLxyV/TlTluiiiilVnKX9fR24eFFeZC2IK7iOo7zSGTaHolEHRey3MRVVZV4lwcQvhjXjPOI+t1IZ/ajCw0j2C01T2DQ51rXbjiy6Wt6chCLlfSrBjPpb4imVb4qlOxumz+rnkUArdtuiZXE2zUylsaCa3aUj7MiyFlG0qhQWRl5WGbZuEvM7twa1St0n/al02duUGjXqr7yXOj6PIoSPzhLYWbrDS0r1SlcaSusIloDa/2oido/D8EwUrwtejyuugm8M1Y+L/GB2S5kmTGLWM/3Xgz7MH8YepC0JmDIoqIuSyF3prYtV4CXVo30tOdNf4sgI57spIg8v5UkkXqOzYnn4RerLFg28G0FnePisuds/X6EwZjPsTO9Z1RG9LlWQvJSxCLDRd50d7+uF8rapqnvBYGnPlj5+HUirZ58ksZicFVrxhPbCdHk2cwRmlvYOMqOfE4THWNg6rpqVliM92VSFhnHUlSakUUcN33AcHsC7LMTTd5LL7Zufz8WbAhlep6HHqnzjIifBlNW4tTKg41Bj8eCXJHQXdHYY34QBNhjKaWKHNtcRN/6+dkoOuTaDrqRcaZp7CDZ6oN0nKvlGA90ZcbbgEE0zuv6a3rz0mmrOq2lJ0mgXK2mPGAmaLaS+GAX7GMM9IytX3VY1GmRRQRnZRbnzdb0Rmx7L8OkOsF+Z2Y5tCkxVTF4MhaBPzer8j0YFEYD8JBK9Puyj/Oi682m9Id9XKzZvF7rQer7gJayjd02FVXd1FF5zauDcnrHY8HL0qRUXpQTlQYqkSs3CGpjHFbWQrTanCfG+MAQLLMfOC+UKoXPEh6QlG84e291jiWic/maa+NEoRtaFL7gAick4rlQmKsoqHp13FhzaKOn+SIlhcBC40DkqkzKbBWpt/hgkSJ0U1pzbWv0UIbuhm3ZbS2Ka0nsJ0xrrUgIUANWZzHlrt23e+67eTsN75hinoRpgqXmaSqDxsMeZX5UInx3BWAlInKVkTIWRR12Xd7whK/Nu0nM1g8vaDvNC050Uj6fwIBeWYVnPZiCurdtubLvvkGtbxRTrzcT2ymlHoJNSRPm32ZKi9TAxPo/ZVbQ2kCq1Z+al891WxYF3TRFJku/KfVgE1FQlEmKVZKlLo2kg4mp8i/035E2LOgqHXdHfUU+H2AwnqZuzSh/niZcs5EestXpQNaW1lSL9SPYE+KTTUZtraCt3aAc9pqUkVtRBFyqkr4ZfKGuVi9uTfX4EM6OjSQBrZqCNwJnaS2KqPYyTgMjix8nw36nuuZGd26Nn7GzeRhMjBbjaR6cMIAycvvJzLXN3yLye3InMjQkzeivm0f0ZM0Edfewvt2NLOt2SZ9Q1neqsrm1HDW1SUGXJYmzNS+K9dL+CRqwIvK8wBfh6Kjb89we01APZiH8wVHZWi/rTZ9vEHhvjr8Jg8hjxGjFsYykXWcWd+WU03l7p/lg25j3bAuY9bNyvHko53414D1UGz5IS7bVLJJpVVqZ4p6EPHvrLtnU1XEuItSWEB8y1wOvsIX0Z0jBI9IHy/oRIX5zrJfoV7NuqfHXFWVZcB669ZuCecIg0Nqfvo5oERpHoREqL5NLCoTQbEFvXGFrpNG4NUg7DwaM31NrTdvKl2ans28Q1mPJl1QLB85K4FFjgO5pz3YYhYIfqdQJpx4xmZknG36PFra6gf1s/Th/89Ebrrq5PAi9fp0HIaZb/V5qd723QLd0yHICbtD2KUQhQvpp90/TFgl6EN0MA6a/tVvcCTOmUsOgp/NEUoedNhoCrqXASP6OrLuzOh5WwLu1b2bGbdn5GMBxdVl/K2QXVzzdj/3ZeUSebQqRNv9NM+4omeSt+6JZR09Jg8vSKG4mwNwinI9yck4hpdThmUwWnSc7ttcj+pCYisXV083GHZSUGQZ+s9avodqJKSe+gA/2WgAC/Z5R19dshiBVAkfaTjCyxnTNZn1aXILZ3N8pbT5kwu5D2buWrP6qDavV0RtjMZdS4vfPnm6sTRZ/Jy4m0d+hYfmXcY6nmR+eLxP3MRgSuXrHKghLLvI8Xxtjqdk+c0xUMPQy23lW+2t6z6hWKNZGdiv9Rtrrx8M4e5YN0bKPadOQtclgFk6eGONs2w5/Sxk6S47kAzqJQTlKAK2cR87YXuvGi/FKG0w8M7tEYDy6QmGvn95OL6To54+NVSXDeZDlslJeJ6i/XVjoNqqycAlMaNW5JHmq17U2F3MKgjP37zoVZ3J9rNVTnLURjyaMiT0vAA51cF7Kw0twn1koB62ns1yxNUrrwx/DHmHoaJWe88hZkgDvpRzj0kxruBJt1j3LjIu47SoXV/jMx5zOxTG7jBO75/rI7KCMtHzCYiznltfJbP0VhMMug5yAcgs8+ceocjhytsZtaCIQC66uj5O+pSryrhCCZ3lBqkDERZrkCajV6z7KHZ3wrWsKmpwFxUxoaQxawHFEdmczUorRJIKa+Z+gMS8ftG50ZdKOru1JT8gkjXv61dgAuI9z11MhgeqTVrvr6TVR5dHNzt+kZZkPGJXlQhxWukQRstt2y0qHvJiCOrrX3o2dtjl6zAbxbPVs5vMoFkf6tSIAAANSSURBVFJbuFXUiVqsc1533SexhblNclT/4fzN/PZj770HhseJCnqh8/qAGkSu5HL4239qt7mFwy+KXi3yfM6rCgdMq5/ayK1F2amqKbUhX3zWxoyWCZ19QRvi87cnOeSDQHB+eY3U2utfglOhpm9K+/tXnxwBTQjGHHGh9SzJam+JyieSlwcjMZiL8/03cwzYKuLJe0rYa2XE4hbYhURmCugtqxLsZpNDXeb1wNK7yNth4FyifI0YMKwN3JMX6k6GrrtfgIzOHLVmATvtA+PoCV1puWi0gs6uLhGfJvouIq3v9wUhpmTNqfFJHy0aXs2EQYlNNtrpFxMxEnDix1Dr6kHCgoilSerFs/ombuWwxtTtKiQGVNmMIy2WuP/BjUbfSVq/LyCmgcMYZXoy0lYrSPV8BDkDrBQ8xYAEK6yMk2g2Fl5jzgIIrd1oPSTzeM6xlvC0iPzbyZFj9cLApr48WcSN+Yahiv2dfvkXlIPTBK2Dm/Kojh70LM+zddDSpk5yPTLZOvGyFa48WTum52f6VH2tLgXKk7RmQez5OZEw4SrZe8ch7xXsCYOtLEs5X4sRgb++R+9IxoIETE9EFWjAuiRy1bYsb0GDFfAK4DRRsEmzjbcB52Kw9wrV7BCcn4PrzprYkqZYmwjbEpTAKbKqrrLiQW2yUv/Oo7OXr3+IjAXH01Aq4kkiNfbEA8TkiTkmngpN7ow7anfn5u5PtuHs09EZ/TsPE7P9uxUVjeJVmXVJHFfFuuKlaIPbT+jgWXTG0BtG6Keu4eB6+uDxpJxA6CRa5WQOoHVMnTB1GPSjr5UL59CnYiBTkaYgiunE73J0nQ+/4ReLxrPoUzGw2hBPXcYFr0iux8GXycCP0KdiEBmXgo99sqrjmyiobrqPbZDxRfReDBb13f42CuuJSa145KTHFWp+In2UD/YwcE9++NH0Xgy8hjUeZpv9o3t+7v96DICxsCTtVJSJxI+YyHz8t7es+lv0bgzKhoI2bfzgORQtuIrcGv8Vf+EX0LtlYgeeVKueML722grzmpbdUiXPf4HeicG/M9jPoI/MjQsx8X+SPkVHOrIh/y36VD3xH6X/Y/B/DAz9H4Ox93xF/ncpyYfcQud/mNwh/vDPTmyfQRD+B77i1FqQ6N56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826" name="Picture 10" descr="http://www.provence-insolite.org/marseille/images/plan_place_moulins.jpg"/>
          <p:cNvPicPr>
            <a:picLocks noChangeAspect="1" noChangeArrowheads="1"/>
          </p:cNvPicPr>
          <p:nvPr/>
        </p:nvPicPr>
        <p:blipFill>
          <a:blip r:embed="rId2" cstate="print"/>
          <a:srcRect/>
          <a:stretch>
            <a:fillRect/>
          </a:stretch>
        </p:blipFill>
        <p:spPr bwMode="auto">
          <a:xfrm>
            <a:off x="1259632" y="1196752"/>
            <a:ext cx="7620000" cy="5238750"/>
          </a:xfrm>
          <a:prstGeom prst="rect">
            <a:avLst/>
          </a:prstGeom>
        </p:spPr>
        <p:style>
          <a:lnRef idx="2">
            <a:schemeClr val="accent2"/>
          </a:lnRef>
          <a:fillRef idx="1">
            <a:schemeClr val="lt1"/>
          </a:fillRef>
          <a:effectRef idx="0">
            <a:schemeClr val="accent2"/>
          </a:effectRef>
          <a:fontRef idx="minor">
            <a:schemeClr val="dk1"/>
          </a:fontRef>
        </p:style>
      </p:pic>
      <p:sp>
        <p:nvSpPr>
          <p:cNvPr id="7" name="TextBox 6"/>
          <p:cNvSpPr txBox="1"/>
          <p:nvPr/>
        </p:nvSpPr>
        <p:spPr>
          <a:xfrm>
            <a:off x="2483768" y="404664"/>
            <a:ext cx="3888432" cy="338554"/>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smtClean="0"/>
              <a:t>17</a:t>
            </a:r>
            <a:r>
              <a:rPr lang="el-GR" baseline="30000" dirty="0" smtClean="0"/>
              <a:t>ΟΣ</a:t>
            </a:r>
            <a:r>
              <a:rPr lang="el-GR" dirty="0" smtClean="0"/>
              <a:t> ΑΙΩΝΑΣ ΜΑΣΣΑΛΙΑ ΓΑΛΛΙΑΣ</a:t>
            </a:r>
            <a:endParaRPr lang="en-US" dirty="0"/>
          </a:p>
        </p:txBody>
      </p:sp>
      <p:cxnSp>
        <p:nvCxnSpPr>
          <p:cNvPr id="9" name="Straight Arrow Connector 8"/>
          <p:cNvCxnSpPr/>
          <p:nvPr/>
        </p:nvCxnSpPr>
        <p:spPr bwMode="auto">
          <a:xfrm>
            <a:off x="4283968" y="1052736"/>
            <a:ext cx="2016224" cy="2376264"/>
          </a:xfrm>
          <a:prstGeom prst="straightConnector1">
            <a:avLst/>
          </a:prstGeom>
          <a:solidFill>
            <a:srgbClr val="00CC99"/>
          </a:solidFill>
          <a:ln w="57150" cap="flat" cmpd="sng" algn="ctr">
            <a:solidFill>
              <a:srgbClr val="FFFF00"/>
            </a:solidFill>
            <a:prstDash val="solid"/>
            <a:round/>
            <a:headEnd type="none" w="med" len="med"/>
            <a:tailEnd type="arrow"/>
          </a:ln>
          <a:effectLst/>
        </p:spPr>
      </p:cxnSp>
      <p:cxnSp>
        <p:nvCxnSpPr>
          <p:cNvPr id="11" name="Straight Arrow Connector 10"/>
          <p:cNvCxnSpPr/>
          <p:nvPr/>
        </p:nvCxnSpPr>
        <p:spPr bwMode="auto">
          <a:xfrm flipH="1">
            <a:off x="2987824" y="1052736"/>
            <a:ext cx="1296144" cy="3816424"/>
          </a:xfrm>
          <a:prstGeom prst="straightConnector1">
            <a:avLst/>
          </a:prstGeom>
          <a:solidFill>
            <a:srgbClr val="00CC99"/>
          </a:solidFill>
          <a:ln w="57150" cap="flat" cmpd="sng" algn="ctr">
            <a:solidFill>
              <a:srgbClr val="FFFF00"/>
            </a:solidFill>
            <a:prstDash val="solid"/>
            <a:round/>
            <a:headEnd type="none" w="med" len="med"/>
            <a:tailEnd type="arrow"/>
          </a:ln>
          <a:effectLst/>
        </p:spPr>
      </p:cxnSp>
      <p:pic>
        <p:nvPicPr>
          <p:cNvPr id="63490" name="Picture 2" descr="Related image"/>
          <p:cNvPicPr>
            <a:picLocks noChangeAspect="1" noChangeArrowheads="1"/>
          </p:cNvPicPr>
          <p:nvPr/>
        </p:nvPicPr>
        <p:blipFill>
          <a:blip r:embed="rId3" cstate="print"/>
          <a:srcRect/>
          <a:stretch>
            <a:fillRect/>
          </a:stretch>
        </p:blipFill>
        <p:spPr bwMode="auto">
          <a:xfrm>
            <a:off x="179512" y="332656"/>
            <a:ext cx="1856777" cy="1368152"/>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90" name="Picture 6" descr="C:\Documents and Settings\dkanellopoulos\My Documents\παρουσιάσεις ΔΚ ΔΕΗ\ΔΙΕΘΝΕΣ ΕΛΛΗΝΙΚΟ ΠΑΝΕΠΙΣΤΗΜΙΟ\e-photos wind only\SKMBT_C20316021612261.jpg"/>
          <p:cNvPicPr>
            <a:picLocks noChangeAspect="1" noChangeArrowheads="1"/>
          </p:cNvPicPr>
          <p:nvPr/>
        </p:nvPicPr>
        <p:blipFill>
          <a:blip r:embed="rId2" cstate="print"/>
          <a:srcRect/>
          <a:stretch>
            <a:fillRect/>
          </a:stretch>
        </p:blipFill>
        <p:spPr bwMode="auto">
          <a:xfrm>
            <a:off x="1043608" y="980728"/>
            <a:ext cx="7488832" cy="5535962"/>
          </a:xfrm>
          <a:prstGeom prst="rect">
            <a:avLst/>
          </a:prstGeom>
        </p:spPr>
        <p:style>
          <a:lnRef idx="2">
            <a:schemeClr val="accent2"/>
          </a:lnRef>
          <a:fillRef idx="1">
            <a:schemeClr val="lt1"/>
          </a:fillRef>
          <a:effectRef idx="0">
            <a:schemeClr val="accent2"/>
          </a:effectRef>
          <a:fontRef idx="minor">
            <a:schemeClr val="dk1"/>
          </a:fontRef>
        </p:style>
      </p:pic>
      <p:sp>
        <p:nvSpPr>
          <p:cNvPr id="6" name="TextBox 5"/>
          <p:cNvSpPr txBox="1"/>
          <p:nvPr/>
        </p:nvSpPr>
        <p:spPr>
          <a:xfrm>
            <a:off x="251520" y="260648"/>
            <a:ext cx="633670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ΑΥΣΤΡΙΑ, ανεμογεννήτριες</a:t>
            </a:r>
            <a:r>
              <a:rPr lang="en-US" dirty="0" smtClean="0"/>
              <a:t> E-82, </a:t>
            </a:r>
            <a:r>
              <a:rPr lang="el-GR" dirty="0" smtClean="0"/>
              <a:t>Ονομαστική ισχύς 2-3 </a:t>
            </a:r>
            <a:r>
              <a:rPr lang="en-US" dirty="0" smtClean="0"/>
              <a:t> MW</a:t>
            </a:r>
            <a:endParaRPr lang="en-US" dirty="0"/>
          </a:p>
        </p:txBody>
      </p:sp>
      <p:sp>
        <p:nvSpPr>
          <p:cNvPr id="4" name="Rectangle 3"/>
          <p:cNvSpPr/>
          <p:nvPr/>
        </p:nvSpPr>
        <p:spPr>
          <a:xfrm>
            <a:off x="467544" y="6525344"/>
            <a:ext cx="4608512" cy="2462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000" dirty="0" smtClean="0"/>
              <a:t>Hub height in meters: 78 / 84 / 85 / 98 / 108 / 138. </a:t>
            </a:r>
            <a:r>
              <a:rPr lang="en-US" sz="1000" b="1" dirty="0" smtClean="0"/>
              <a:t>Wind</a:t>
            </a:r>
            <a:r>
              <a:rPr lang="en-US" sz="1000" dirty="0" smtClean="0"/>
              <a:t> class IEC/EN IIA.</a:t>
            </a:r>
            <a:endParaRPr lang="el-GR" sz="10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67544" y="332656"/>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οπτική όχληση</a:t>
            </a:r>
            <a:r>
              <a:rPr lang="el-GR" dirty="0" smtClean="0"/>
              <a:t>;</a:t>
            </a:r>
            <a:endParaRPr lang="en-US" dirty="0">
              <a:solidFill>
                <a:srgbClr val="FF0000"/>
              </a:solidFill>
            </a:endParaRPr>
          </a:p>
        </p:txBody>
      </p:sp>
      <p:pic>
        <p:nvPicPr>
          <p:cNvPr id="3" name="Picture 9" descr="Xirolimni ppc"/>
          <p:cNvPicPr>
            <a:picLocks noChangeAspect="1" noChangeArrowheads="1"/>
          </p:cNvPicPr>
          <p:nvPr/>
        </p:nvPicPr>
        <p:blipFill>
          <a:blip r:embed="rId2" cstate="print"/>
          <a:srcRect/>
          <a:stretch>
            <a:fillRect/>
          </a:stretch>
        </p:blipFill>
        <p:spPr bwMode="auto">
          <a:xfrm>
            <a:off x="323528" y="980728"/>
            <a:ext cx="3924300" cy="2593975"/>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4" name="Picture 5" descr="Enercon 1"/>
          <p:cNvPicPr>
            <a:picLocks noChangeAspect="1" noChangeArrowheads="1"/>
          </p:cNvPicPr>
          <p:nvPr/>
        </p:nvPicPr>
        <p:blipFill>
          <a:blip r:embed="rId3" cstate="print"/>
          <a:srcRect/>
          <a:stretch>
            <a:fillRect/>
          </a:stretch>
        </p:blipFill>
        <p:spPr bwMode="auto">
          <a:xfrm>
            <a:off x="4499992" y="980728"/>
            <a:ext cx="4008118" cy="2592288"/>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5" name="Picture 10" descr="Enercon"/>
          <p:cNvPicPr>
            <a:picLocks noChangeAspect="1" noChangeArrowheads="1"/>
          </p:cNvPicPr>
          <p:nvPr/>
        </p:nvPicPr>
        <p:blipFill>
          <a:blip r:embed="rId4" cstate="print"/>
          <a:srcRect/>
          <a:stretch>
            <a:fillRect/>
          </a:stretch>
        </p:blipFill>
        <p:spPr>
          <a:xfrm>
            <a:off x="323528" y="3645024"/>
            <a:ext cx="3960440" cy="2663055"/>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11" descr="Toplou ppc"/>
          <p:cNvPicPr>
            <a:picLocks noChangeAspect="1" noChangeArrowheads="1"/>
          </p:cNvPicPr>
          <p:nvPr/>
        </p:nvPicPr>
        <p:blipFill>
          <a:blip r:embed="rId5" cstate="print"/>
          <a:srcRect/>
          <a:stretch>
            <a:fillRect/>
          </a:stretch>
        </p:blipFill>
        <p:spPr bwMode="auto">
          <a:xfrm>
            <a:off x="4499992" y="3645024"/>
            <a:ext cx="4032448" cy="2843637"/>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10242" name="Picture 2" descr="http://cx.aos.ask.com/question/aq/1400px-788px/what-do-the-colors-of-the-greek-flag-mean_b9a73276-8012-42e3-8e2f-dd35ac938030.jpg"/>
          <p:cNvPicPr>
            <a:picLocks noChangeAspect="1" noChangeArrowheads="1"/>
          </p:cNvPicPr>
          <p:nvPr/>
        </p:nvPicPr>
        <p:blipFill>
          <a:blip r:embed="rId6" cstate="print"/>
          <a:srcRect/>
          <a:stretch>
            <a:fillRect/>
          </a:stretch>
        </p:blipFill>
        <p:spPr bwMode="auto">
          <a:xfrm>
            <a:off x="3059832" y="3356992"/>
            <a:ext cx="2690007" cy="1512168"/>
          </a:xfrm>
          <a:prstGeom prst="rect">
            <a:avLst/>
          </a:prstGeom>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img0025"/>
          <p:cNvPicPr>
            <a:picLocks noChangeAspect="1" noChangeArrowheads="1"/>
          </p:cNvPicPr>
          <p:nvPr/>
        </p:nvPicPr>
        <p:blipFill>
          <a:blip r:embed="rId2" cstate="print"/>
          <a:srcRect/>
          <a:stretch>
            <a:fillRect/>
          </a:stretch>
        </p:blipFill>
        <p:spPr bwMode="auto">
          <a:xfrm>
            <a:off x="179512" y="692696"/>
            <a:ext cx="4948604" cy="3240360"/>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4" name="Picture 11" descr="windfarm3"/>
          <p:cNvPicPr>
            <a:picLocks noChangeAspect="1" noChangeArrowheads="1"/>
          </p:cNvPicPr>
          <p:nvPr/>
        </p:nvPicPr>
        <p:blipFill>
          <a:blip r:embed="rId3" cstate="print"/>
          <a:srcRect/>
          <a:stretch>
            <a:fillRect/>
          </a:stretch>
        </p:blipFill>
        <p:spPr>
          <a:xfrm>
            <a:off x="4644008" y="2012848"/>
            <a:ext cx="4214467" cy="4559424"/>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6876256" y="1556792"/>
            <a:ext cx="165618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USA, the 80’s</a:t>
            </a:r>
            <a:endParaRPr lang="en-US" dirty="0"/>
          </a:p>
        </p:txBody>
      </p:sp>
      <p:sp>
        <p:nvSpPr>
          <p:cNvPr id="6" name="TextBox 5"/>
          <p:cNvSpPr txBox="1"/>
          <p:nvPr/>
        </p:nvSpPr>
        <p:spPr>
          <a:xfrm>
            <a:off x="395536" y="3356992"/>
            <a:ext cx="165618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Europe the 80’s</a:t>
            </a:r>
            <a:endParaRPr lang="en-US" dirty="0"/>
          </a:p>
        </p:txBody>
      </p:sp>
      <p:sp>
        <p:nvSpPr>
          <p:cNvPr id="7" name="TextBox 6"/>
          <p:cNvSpPr txBox="1"/>
          <p:nvPr/>
        </p:nvSpPr>
        <p:spPr>
          <a:xfrm>
            <a:off x="179512" y="4149080"/>
            <a:ext cx="360667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Μικρός αριθμός, σε μία σειρά</a:t>
            </a:r>
            <a:endParaRPr lang="en-US" dirty="0"/>
          </a:p>
        </p:txBody>
      </p:sp>
      <p:sp>
        <p:nvSpPr>
          <p:cNvPr id="8" name="TextBox 7"/>
          <p:cNvSpPr txBox="1"/>
          <p:nvPr/>
        </p:nvSpPr>
        <p:spPr>
          <a:xfrm>
            <a:off x="214282" y="6072206"/>
            <a:ext cx="4429156"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dirty="0" smtClean="0"/>
              <a:t>Μεγάλο πλήθος μηχανών σε πολλαπλές σειρές</a:t>
            </a:r>
            <a:endParaRPr lang="en-US" dirty="0"/>
          </a:p>
        </p:txBody>
      </p:sp>
      <p:sp>
        <p:nvSpPr>
          <p:cNvPr id="9" name="TextBox 8"/>
          <p:cNvSpPr txBox="1"/>
          <p:nvPr/>
        </p:nvSpPr>
        <p:spPr>
          <a:xfrm>
            <a:off x="142844" y="214290"/>
            <a:ext cx="431877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Περιβαλλοντική επίδραση: </a:t>
            </a:r>
            <a:r>
              <a:rPr lang="el-GR" b="1" dirty="0" smtClean="0">
                <a:solidFill>
                  <a:srgbClr val="FF0000"/>
                </a:solidFill>
              </a:rPr>
              <a:t>οπτική όχληση</a:t>
            </a:r>
            <a:r>
              <a:rPr lang="el-GR" dirty="0" smtClean="0"/>
              <a:t>;</a:t>
            </a: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Default Design">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4_Default Design">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0000"/>
            </a:solidFill>
            <a:effectLst/>
            <a:latin typeface="Tahoma" charset="0"/>
            <a:ea typeface="ヒラギノ角ゴ ProN W3" charset="0"/>
            <a:cs typeface="ヒラギノ角ゴ ProN W3" charset="0"/>
            <a:sym typeface="Tahoma"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0000"/>
            </a:solidFill>
            <a:effectLst/>
            <a:latin typeface="Tahoma" charset="0"/>
            <a:ea typeface="ヒラギノ角ゴ ProN W3" charset="0"/>
            <a:cs typeface="ヒラギノ角ゴ ProN W3" charset="0"/>
            <a:sym typeface="Tahoma"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Default Design">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18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0000"/>
            </a:solidFill>
            <a:effectLst/>
            <a:latin typeface="Tahoma" charset="0"/>
            <a:ea typeface="ヒラギノ角ゴ ProN W3" charset="0"/>
            <a:cs typeface="ヒラギノ角ゴ ProN W3" charset="0"/>
            <a:sym typeface="Tahoma"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000000"/>
            </a:solidFill>
            <a:effectLst/>
            <a:latin typeface="Tahoma" charset="0"/>
            <a:ea typeface="ヒラギノ角ゴ ProN W3" charset="0"/>
            <a:cs typeface="ヒラギノ角ゴ ProN W3" charset="0"/>
            <a:sym typeface="Tahoma"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9467</TotalTime>
  <Pages>0</Pages>
  <Words>817</Words>
  <Characters>0</Characters>
  <Application>Microsoft Office PowerPoint</Application>
  <PresentationFormat>On-screen Show (4:3)</PresentationFormat>
  <Lines>0</Lines>
  <Paragraphs>117</Paragraphs>
  <Slides>47</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0" baseType="lpstr">
      <vt:lpstr>4_Default Design</vt:lpstr>
      <vt:lpstr>18_Default Design</vt:lpstr>
      <vt:lpstr>Clip</vt:lpstr>
      <vt:lpstr>Ημερίδα Κ.Π.Ε. Μουζακίου, 7.12.2018</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gmartino</dc:creator>
  <cp:lastModifiedBy>Dimitris</cp:lastModifiedBy>
  <cp:revision>980</cp:revision>
  <dcterms:modified xsi:type="dcterms:W3CDTF">2018-11-25T06:58:42Z</dcterms:modified>
</cp:coreProperties>
</file>